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28"/>
  </p:notesMasterIdLst>
  <p:sldIdLst>
    <p:sldId id="382" r:id="rId3"/>
    <p:sldId id="340" r:id="rId4"/>
    <p:sldId id="326" r:id="rId5"/>
    <p:sldId id="344" r:id="rId6"/>
    <p:sldId id="349" r:id="rId7"/>
    <p:sldId id="437" r:id="rId8"/>
    <p:sldId id="438" r:id="rId9"/>
    <p:sldId id="439" r:id="rId10"/>
    <p:sldId id="445" r:id="rId11"/>
    <p:sldId id="355" r:id="rId12"/>
    <p:sldId id="418" r:id="rId13"/>
    <p:sldId id="436" r:id="rId14"/>
    <p:sldId id="419" r:id="rId15"/>
    <p:sldId id="420" r:id="rId16"/>
    <p:sldId id="421" r:id="rId17"/>
    <p:sldId id="422" r:id="rId18"/>
    <p:sldId id="423" r:id="rId19"/>
    <p:sldId id="454" r:id="rId20"/>
    <p:sldId id="425" r:id="rId21"/>
    <p:sldId id="426" r:id="rId22"/>
    <p:sldId id="441" r:id="rId23"/>
    <p:sldId id="453" r:id="rId24"/>
    <p:sldId id="428" r:id="rId25"/>
    <p:sldId id="455" r:id="rId26"/>
    <p:sldId id="432" r:id="rId27"/>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32" autoAdjust="0"/>
  </p:normalViewPr>
  <p:slideViewPr>
    <p:cSldViewPr>
      <p:cViewPr>
        <p:scale>
          <a:sx n="120" d="100"/>
          <a:sy n="120" d="100"/>
        </p:scale>
        <p:origin x="-2744" y="-166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31/03/15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names</a:t>
            </a:r>
            <a:r>
              <a:rPr lang="en-US" baseline="0" dirty="0" smtClean="0"/>
              <a:t> you’d expect (also </a:t>
            </a:r>
            <a:r>
              <a:rPr lang="en-US" baseline="0" dirty="0" err="1" smtClean="0"/>
              <a:t>obama</a:t>
            </a:r>
            <a:r>
              <a:rPr lang="en-US" baseline="0" dirty="0" smtClean="0"/>
              <a:t>, </a:t>
            </a:r>
            <a:r>
              <a:rPr lang="en-US" baseline="0" dirty="0" err="1" smtClean="0"/>
              <a:t>nyt</a:t>
            </a:r>
            <a:r>
              <a:rPr lang="en-US" baseline="0" dirty="0" smtClean="0"/>
              <a:t> </a:t>
            </a:r>
            <a:r>
              <a:rPr lang="en-US" baseline="0" dirty="0" smtClean="0">
                <a:sym typeface="Wingdings"/>
              </a:rPr>
              <a:t> politics = growth area)</a:t>
            </a:r>
            <a:endParaRPr lang="en-US" baseline="0" dirty="0" smtClean="0"/>
          </a:p>
          <a:p>
            <a:r>
              <a:rPr lang="en-US" baseline="0" dirty="0" smtClean="0"/>
              <a:t>Q: can you think of any others? </a:t>
            </a:r>
            <a:r>
              <a:rPr lang="en-US" baseline="0" dirty="0" smtClean="0">
                <a:sym typeface="Wingdings"/>
              </a:rPr>
              <a:t> show some example in the browser</a:t>
            </a:r>
          </a:p>
          <a:p>
            <a:endParaRPr lang="en-US" baseline="0" dirty="0" smtClean="0"/>
          </a:p>
          <a:p>
            <a:r>
              <a:rPr lang="en-US" baseline="0" dirty="0" smtClean="0"/>
              <a:t>Soon the question will be: who doesn’t use data science?</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Quick quiz here</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158773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smtClean="0"/>
              <a:t>DATA </a:t>
            </a:r>
            <a:r>
              <a:rPr lang="en-US" sz="9000" dirty="0" smtClean="0"/>
              <a:t>SCIENCE</a:t>
            </a:r>
            <a:br>
              <a:rPr lang="en-US" sz="9000" dirty="0" smtClean="0"/>
            </a:br>
            <a:r>
              <a:rPr lang="en-US" sz="5000" dirty="0" smtClean="0"/>
              <a:t>machine learning / KNN</a:t>
            </a:r>
            <a:endParaRPr lang="en-US" sz="5000" dirty="0"/>
          </a:p>
        </p:txBody>
      </p:sp>
    </p:spTree>
    <p:extLst>
      <p:ext uri="{BB962C8B-B14F-4D97-AF65-F5344CB8AC3E}">
        <p14:creationId xmlns:p14="http://schemas.microsoft.com/office/powerpoint/2010/main" val="2572656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a:t>
            </a:r>
            <a:r>
              <a:rPr lang="en-US" sz="7500" smtClean="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4093428"/>
          </a:xfrm>
          <a:prstGeom prst="rect">
            <a:avLst/>
          </a:prstGeom>
        </p:spPr>
        <p:txBody>
          <a:bodyPr wrap="square">
            <a:spAutoFit/>
          </a:bodyPr>
          <a:lstStyle/>
          <a:p>
            <a:pPr marL="285750" indent="-285750" algn="l">
              <a:buFont typeface="Arial"/>
              <a:buChar char="•"/>
            </a:pPr>
            <a:r>
              <a:rPr lang="en-US" sz="2000" dirty="0" smtClean="0"/>
              <a:t>Vector(list) </a:t>
            </a:r>
            <a:r>
              <a:rPr lang="en-US" sz="2000" dirty="0"/>
              <a:t>of </a:t>
            </a:r>
            <a:r>
              <a:rPr lang="en-US" sz="2000" dirty="0" smtClean="0"/>
              <a:t>“Predictors” X</a:t>
            </a:r>
          </a:p>
          <a:p>
            <a:pPr marL="614363" lvl="1" indent="-285750" algn="l">
              <a:buFont typeface="Arial"/>
              <a:buChar char="•"/>
            </a:pPr>
            <a:r>
              <a:rPr lang="en-US" sz="2000" dirty="0" smtClean="0"/>
              <a:t>Also known as features, independent variables, inputs, </a:t>
            </a:r>
            <a:r>
              <a:rPr lang="en-US" sz="2000" dirty="0" err="1" smtClean="0"/>
              <a:t>regressors</a:t>
            </a:r>
            <a:r>
              <a:rPr lang="en-US" sz="2000" dirty="0" smtClean="0"/>
              <a:t>, covariates, attributes</a:t>
            </a:r>
            <a:endParaRPr lang="en-US" sz="2000" dirty="0"/>
          </a:p>
          <a:p>
            <a:pPr marL="285750" indent="-285750" algn="l">
              <a:buFont typeface="Arial"/>
              <a:buChar char="•"/>
            </a:pPr>
            <a:r>
              <a:rPr lang="en-US" sz="2000" dirty="0" smtClean="0"/>
              <a:t>“Response” </a:t>
            </a:r>
            <a:r>
              <a:rPr lang="en-US" sz="2000" dirty="0"/>
              <a:t>y</a:t>
            </a:r>
            <a:endParaRPr lang="en-US" sz="2000" dirty="0" smtClean="0"/>
          </a:p>
          <a:p>
            <a:pPr marL="614363" lvl="1" indent="-285750" algn="l">
              <a:buFont typeface="Arial"/>
              <a:buChar char="•"/>
            </a:pPr>
            <a:r>
              <a:rPr lang="en-US" sz="2000" dirty="0" smtClean="0"/>
              <a:t>Also known as outcome, label, target, dependent variable</a:t>
            </a:r>
          </a:p>
          <a:p>
            <a:pPr marL="285750" indent="-285750" algn="l">
              <a:buFont typeface="Arial"/>
              <a:buChar char="•"/>
            </a:pPr>
            <a:r>
              <a:rPr lang="en-US" sz="2000" dirty="0" smtClean="0"/>
              <a:t>If y is </a:t>
            </a:r>
            <a:r>
              <a:rPr lang="en-US" sz="2000" dirty="0"/>
              <a:t>continuous: </a:t>
            </a:r>
            <a:r>
              <a:rPr lang="en-US" sz="2000" b="1" dirty="0" smtClean="0"/>
              <a:t>Regression</a:t>
            </a:r>
          </a:p>
          <a:p>
            <a:pPr marL="614363" lvl="1" indent="-285750" algn="l">
              <a:buFont typeface="Arial"/>
              <a:buChar char="•"/>
            </a:pPr>
            <a:r>
              <a:rPr lang="en-US" sz="2000" dirty="0" smtClean="0"/>
              <a:t>e.g., price, blood pressure</a:t>
            </a:r>
          </a:p>
          <a:p>
            <a:pPr marL="285750" indent="-285750" algn="l">
              <a:buFont typeface="Arial"/>
              <a:buChar char="•"/>
            </a:pPr>
            <a:r>
              <a:rPr lang="en-US" sz="2000" dirty="0" smtClean="0"/>
              <a:t>If y is categorical (values in a finite, unordered set</a:t>
            </a:r>
            <a:r>
              <a:rPr lang="en-US" sz="2000" dirty="0"/>
              <a:t>): </a:t>
            </a:r>
            <a:r>
              <a:rPr lang="en-US" sz="2000" b="1" dirty="0"/>
              <a:t>Classification</a:t>
            </a:r>
            <a:endParaRPr lang="en-US" sz="2000" b="1" dirty="0" smtClean="0"/>
          </a:p>
          <a:p>
            <a:pPr marL="614363" lvl="1" indent="-285750" algn="l">
              <a:buFont typeface="Arial"/>
              <a:buChar char="•"/>
            </a:pPr>
            <a:r>
              <a:rPr lang="en-US" sz="2000" dirty="0" smtClean="0"/>
              <a:t>e.g., spam/ham, digit 0-9, cancer class of tissue sample</a:t>
            </a:r>
          </a:p>
          <a:p>
            <a:pPr marL="285750" indent="-285750" algn="l">
              <a:buFont typeface="Arial"/>
              <a:buChar char="•"/>
            </a:pPr>
            <a:r>
              <a:rPr lang="en-US" sz="2000" dirty="0" smtClean="0"/>
              <a:t>Data is composed of “observations” (predictors and the associated response)</a:t>
            </a:r>
          </a:p>
          <a:p>
            <a:pPr marL="614363" lvl="1" indent="-285750" algn="l">
              <a:buFont typeface="Arial"/>
              <a:buChar char="•"/>
            </a:pPr>
            <a:r>
              <a:rPr lang="en-US" sz="2000" dirty="0" smtClean="0"/>
              <a:t>Also known as samples, examples, instances, records</a:t>
            </a:r>
          </a:p>
          <a:p>
            <a:pPr marL="285750" indent="-285750" algn="l">
              <a:buFont typeface="Arial"/>
              <a:buChar char="•"/>
            </a:pPr>
            <a:endParaRPr lang="en-US" sz="2000" dirty="0"/>
          </a:p>
        </p:txBody>
      </p:sp>
    </p:spTree>
    <p:extLst>
      <p:ext uri="{BB962C8B-B14F-4D97-AF65-F5344CB8AC3E}">
        <p14:creationId xmlns:p14="http://schemas.microsoft.com/office/powerpoint/2010/main" val="26446713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dirty="0" smtClean="0"/>
              <a:t>Example #1: Predicting Neonatal Infection</a:t>
            </a:r>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12</a:t>
            </a:fld>
            <a:endParaRPr lang="en-US" dirty="0"/>
          </a:p>
        </p:txBody>
      </p:sp>
      <p:sp>
        <p:nvSpPr>
          <p:cNvPr id="9" name="Subtitle 2"/>
          <p:cNvSpPr>
            <a:spLocks noGrp="1"/>
          </p:cNvSpPr>
          <p:nvPr>
            <p:ph type="subTitle" idx="1"/>
          </p:nvPr>
        </p:nvSpPr>
        <p:spPr bwMode="auto">
          <a:xfrm>
            <a:off x="4143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32914" rIns="65828" bIns="32914" numCol="1" anchor="t" anchorCtr="0" compatLnSpc="1">
            <a:prstTxWarp prst="textNoShape">
              <a:avLst/>
            </a:prstTxWarp>
          </a:bodyPr>
          <a:lstStyle/>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p:txBody>
      </p:sp>
      <p:sp>
        <p:nvSpPr>
          <p:cNvPr id="7" name="Subtitle 2"/>
          <p:cNvSpPr txBox="1">
            <a:spLocks/>
          </p:cNvSpPr>
          <p:nvPr/>
        </p:nvSpPr>
        <p:spPr bwMode="auto">
          <a:xfrm>
            <a:off x="566736" y="1104901"/>
            <a:ext cx="5872668" cy="2057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32914" rIns="65828" bIns="32914" numCol="1" anchor="t" anchorCtr="0" compatLnSpc="1">
            <a:prstTxWarp prst="textNoShape">
              <a:avLst/>
            </a:prstTxWarp>
          </a:bodyPr>
          <a:lstStyle>
            <a:lvl1pPr marL="174625" indent="-174625" algn="l" rtl="0" eaLnBrk="0" fontAlgn="base" hangingPunct="0">
              <a:lnSpc>
                <a:spcPts val="2450"/>
              </a:lnSpc>
              <a:spcBef>
                <a:spcPct val="0"/>
              </a:spcBef>
              <a:spcAft>
                <a:spcPct val="0"/>
              </a:spcAft>
              <a:buSzPct val="69000"/>
              <a:buFont typeface="Lucida Grande"/>
              <a:buChar char="‣"/>
              <a:defRPr sz="2000" baseline="0">
                <a:solidFill>
                  <a:schemeClr val="tx1"/>
                </a:solidFill>
                <a:latin typeface="+mn-lt"/>
                <a:ea typeface="+mn-ea"/>
                <a:cs typeface="+mn-cs"/>
                <a:sym typeface="News706 BT" charset="0"/>
              </a:defRPr>
            </a:lvl1pPr>
            <a:lvl2pPr marL="329138"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2pPr>
            <a:lvl3pPr marL="658277"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3pPr>
            <a:lvl4pPr marL="987415"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4pPr>
            <a:lvl5pPr marL="1316553"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5pPr>
            <a:lvl6pPr marL="1645691"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6pPr>
            <a:lvl7pPr marL="1974830"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7pPr>
            <a:lvl8pPr marL="2303968"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8pPr>
            <a:lvl9pPr marL="2633106"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9pPr>
          </a:lstStyle>
          <a:p>
            <a:pPr marL="0" indent="0">
              <a:lnSpc>
                <a:spcPct val="100000"/>
              </a:lnSpc>
              <a:buFont typeface="Lucida Grande"/>
              <a:buNone/>
            </a:pPr>
            <a:r>
              <a:rPr lang="en-US" b="1" kern="0" dirty="0" smtClean="0"/>
              <a:t>Problem:</a:t>
            </a:r>
            <a:r>
              <a:rPr lang="en-US" kern="0" dirty="0" smtClean="0"/>
              <a:t> Children born prematurely are at high risk of developing infections, many of which are not detected until after the baby is sick</a:t>
            </a:r>
          </a:p>
          <a:p>
            <a:pPr marL="0" indent="0">
              <a:lnSpc>
                <a:spcPct val="100000"/>
              </a:lnSpc>
              <a:buFont typeface="Lucida Grande"/>
              <a:buNone/>
            </a:pPr>
            <a:endParaRPr lang="en-US" kern="0" dirty="0"/>
          </a:p>
          <a:p>
            <a:pPr marL="0" indent="0">
              <a:lnSpc>
                <a:spcPct val="100000"/>
              </a:lnSpc>
              <a:buFont typeface="Lucida Grande"/>
              <a:buNone/>
            </a:pPr>
            <a:r>
              <a:rPr lang="en-US" b="1" kern="0" dirty="0" smtClean="0"/>
              <a:t>Goal: </a:t>
            </a:r>
            <a:r>
              <a:rPr lang="en-US" kern="0" dirty="0" smtClean="0"/>
              <a:t>Detect subtle patterns in the data that predicts infection before it occurs</a:t>
            </a:r>
          </a:p>
        </p:txBody>
      </p:sp>
      <p:sp>
        <p:nvSpPr>
          <p:cNvPr id="3" name="Rectangle 2"/>
          <p:cNvSpPr/>
          <p:nvPr/>
        </p:nvSpPr>
        <p:spPr>
          <a:xfrm>
            <a:off x="566736" y="3086100"/>
            <a:ext cx="816785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914" rIns="65828" bIns="32914" numCol="1" anchor="t" anchorCtr="0" compatLnSpc="1">
            <a:prstTxWarp prst="textNoShape">
              <a:avLst/>
            </a:prstTxWarp>
          </a:bodyPr>
          <a:lstStyle/>
          <a:p>
            <a:pPr algn="l" eaLnBrk="0" hangingPunct="0">
              <a:buSzPct val="69000"/>
            </a:pPr>
            <a:r>
              <a:rPr lang="en-US" sz="2000" b="1" kern="0" dirty="0"/>
              <a:t>Data: </a:t>
            </a:r>
            <a:r>
              <a:rPr lang="en-US" sz="2000" kern="0" dirty="0"/>
              <a:t>16 vital signs such as heart rate, respiration rate, blood pressure, etc…</a:t>
            </a:r>
          </a:p>
          <a:p>
            <a:pPr algn="l" eaLnBrk="0" hangingPunct="0">
              <a:buSzPct val="69000"/>
              <a:buFont typeface="Lucida Grande"/>
              <a:buNone/>
            </a:pPr>
            <a:endParaRPr lang="en-US" sz="2000" b="1" kern="0" dirty="0" smtClean="0">
              <a:solidFill>
                <a:schemeClr val="tx1"/>
              </a:solidFill>
              <a:latin typeface="+mn-lt"/>
              <a:ea typeface="+mn-ea"/>
              <a:cs typeface="+mn-cs"/>
            </a:endParaRPr>
          </a:p>
          <a:p>
            <a:pPr algn="l" eaLnBrk="0" hangingPunct="0">
              <a:buSzPct val="69000"/>
              <a:buFont typeface="Lucida Grande"/>
              <a:buNone/>
            </a:pPr>
            <a:r>
              <a:rPr lang="en-US" sz="2000" b="1" kern="0" dirty="0" smtClean="0">
                <a:solidFill>
                  <a:schemeClr val="tx1"/>
                </a:solidFill>
                <a:latin typeface="+mn-lt"/>
                <a:ea typeface="+mn-ea"/>
                <a:cs typeface="+mn-cs"/>
              </a:rPr>
              <a:t>Impact</a:t>
            </a:r>
            <a:r>
              <a:rPr lang="en-US" sz="2000" b="1" kern="0" dirty="0">
                <a:solidFill>
                  <a:schemeClr val="tx1"/>
                </a:solidFill>
                <a:latin typeface="+mn-lt"/>
                <a:ea typeface="+mn-ea"/>
                <a:cs typeface="+mn-cs"/>
              </a:rPr>
              <a:t>: </a:t>
            </a:r>
            <a:r>
              <a:rPr lang="en-US" sz="2000" kern="0" dirty="0">
                <a:solidFill>
                  <a:schemeClr val="tx1"/>
                </a:solidFill>
                <a:latin typeface="+mn-lt"/>
                <a:ea typeface="+mn-ea"/>
                <a:cs typeface="+mn-cs"/>
              </a:rPr>
              <a:t>Model </a:t>
            </a:r>
            <a:r>
              <a:rPr lang="en-US" sz="2000" kern="0" dirty="0" smtClean="0">
                <a:solidFill>
                  <a:schemeClr val="tx1"/>
                </a:solidFill>
                <a:latin typeface="+mn-lt"/>
                <a:ea typeface="+mn-ea"/>
                <a:cs typeface="+mn-cs"/>
              </a:rPr>
              <a:t>is able </a:t>
            </a:r>
            <a:r>
              <a:rPr lang="en-US" sz="2000" kern="0" dirty="0">
                <a:solidFill>
                  <a:schemeClr val="tx1"/>
                </a:solidFill>
                <a:latin typeface="+mn-lt"/>
                <a:ea typeface="+mn-ea"/>
                <a:cs typeface="+mn-cs"/>
              </a:rPr>
              <a:t>to predict the onset of infection 24 hours before the traditional symptoms of infection appear</a:t>
            </a:r>
          </a:p>
        </p:txBody>
      </p:sp>
      <p:pic>
        <p:nvPicPr>
          <p:cNvPr id="3078" name="Picture 6" descr="http://www.babycaretips4u.com/wp-content/uploads/2014/03/premature-bab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04" y="1181100"/>
            <a:ext cx="2433133" cy="178906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bwMode="auto">
          <a:xfrm>
            <a:off x="414337" y="2933700"/>
            <a:ext cx="8458200" cy="685800"/>
          </a:xfrm>
          <a:prstGeom prst="ellipse">
            <a:avLst/>
          </a:prstGeom>
          <a:solidFill>
            <a:schemeClr val="accent2">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1" name="Straight Arrow Connector 10"/>
          <p:cNvCxnSpPr/>
          <p:nvPr/>
        </p:nvCxnSpPr>
        <p:spPr bwMode="auto">
          <a:xfrm flipH="1" flipV="1">
            <a:off x="8339138" y="3467101"/>
            <a:ext cx="609599" cy="685799"/>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8186737" y="4076700"/>
            <a:ext cx="1258678" cy="400110"/>
          </a:xfrm>
          <a:prstGeom prst="rect">
            <a:avLst/>
          </a:prstGeom>
          <a:noFill/>
        </p:spPr>
        <p:txBody>
          <a:bodyPr wrap="none" rtlCol="0">
            <a:spAutoFit/>
          </a:bodyPr>
          <a:lstStyle/>
          <a:p>
            <a:r>
              <a:rPr lang="en-US" sz="2000" dirty="0" smtClean="0">
                <a:solidFill>
                  <a:srgbClr val="FF0000"/>
                </a:solidFill>
              </a:rPr>
              <a:t>predictors</a:t>
            </a:r>
            <a:endParaRPr lang="en-US" sz="2000" dirty="0">
              <a:solidFill>
                <a:srgbClr val="FF0000"/>
              </a:solidFill>
            </a:endParaRPr>
          </a:p>
        </p:txBody>
      </p:sp>
      <p:sp>
        <p:nvSpPr>
          <p:cNvPr id="14" name="TextBox 13"/>
          <p:cNvSpPr txBox="1"/>
          <p:nvPr/>
        </p:nvSpPr>
        <p:spPr>
          <a:xfrm>
            <a:off x="338137" y="4533900"/>
            <a:ext cx="6698994" cy="400110"/>
          </a:xfrm>
          <a:prstGeom prst="rect">
            <a:avLst/>
          </a:prstGeom>
          <a:noFill/>
        </p:spPr>
        <p:txBody>
          <a:bodyPr wrap="none" rtlCol="0">
            <a:spAutoFit/>
          </a:bodyPr>
          <a:lstStyle/>
          <a:p>
            <a:r>
              <a:rPr lang="en-US" sz="2000" dirty="0" smtClean="0">
                <a:solidFill>
                  <a:srgbClr val="FF0000"/>
                </a:solidFill>
              </a:rPr>
              <a:t>Sample response: Did the child develop an infection? True/False</a:t>
            </a:r>
            <a:endParaRPr lang="en-US" sz="2000" dirty="0">
              <a:solidFill>
                <a:srgbClr val="FF0000"/>
              </a:solidFill>
            </a:endParaRPr>
          </a:p>
        </p:txBody>
      </p:sp>
    </p:spTree>
    <p:extLst>
      <p:ext uri="{BB962C8B-B14F-4D97-AF65-F5344CB8AC3E}">
        <p14:creationId xmlns:p14="http://schemas.microsoft.com/office/powerpoint/2010/main" val="30708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560112" y="2293126"/>
            <a:ext cx="471450" cy="4800599"/>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3462337" y="4686411"/>
            <a:ext cx="3505200" cy="553998"/>
          </a:xfrm>
          <a:prstGeom prst="rect">
            <a:avLst/>
          </a:prstGeom>
          <a:noFill/>
        </p:spPr>
        <p:txBody>
          <a:bodyPr wrap="square" rtlCol="0">
            <a:spAutoFit/>
          </a:bodyPr>
          <a:lstStyle/>
          <a:p>
            <a:r>
              <a:rPr lang="en-US" sz="3000" dirty="0" smtClean="0">
                <a:solidFill>
                  <a:srgbClr val="0000FF"/>
                </a:solidFill>
                <a:latin typeface="PFDinTextCompPro-Italic"/>
                <a:cs typeface="PFDinTextCompPro-Italic"/>
              </a:rPr>
              <a:t>4 predictors (p = 4)</a:t>
            </a: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dirty="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dirty="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Tree>
    <p:extLst>
      <p:ext uri="{BB962C8B-B14F-4D97-AF65-F5344CB8AC3E}">
        <p14:creationId xmlns:p14="http://schemas.microsoft.com/office/powerpoint/2010/main" val="15396141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5" name="Rectangle 4"/>
          <p:cNvSpPr/>
          <p:nvPr/>
        </p:nvSpPr>
        <p:spPr>
          <a:xfrm>
            <a:off x="642937" y="1164372"/>
            <a:ext cx="8001000" cy="2246769"/>
          </a:xfrm>
          <a:prstGeom prst="rect">
            <a:avLst/>
          </a:prstGeom>
        </p:spPr>
        <p:txBody>
          <a:bodyPr wrap="square">
            <a:spAutoFit/>
          </a:bodyPr>
          <a:lstStyle/>
          <a:p>
            <a:pPr marL="285750" indent="-285750" algn="l">
              <a:buFont typeface="Arial"/>
              <a:buChar char="•"/>
            </a:pPr>
            <a:r>
              <a:rPr lang="en-US" sz="2000" dirty="0" smtClean="0"/>
              <a:t>Supervised Learning uses known/labeled “</a:t>
            </a:r>
            <a:r>
              <a:rPr lang="en-US" sz="2000" b="1" dirty="0" smtClean="0"/>
              <a:t>training</a:t>
            </a:r>
            <a:r>
              <a:rPr lang="en-US" sz="2000" dirty="0" smtClean="0"/>
              <a:t> cases” in order to:</a:t>
            </a:r>
          </a:p>
          <a:p>
            <a:pPr algn="l"/>
            <a:endParaRPr lang="en-US" sz="2000" dirty="0" smtClean="0"/>
          </a:p>
          <a:p>
            <a:pPr marL="614363" lvl="1" indent="-285750" algn="l">
              <a:buFont typeface="Arial"/>
              <a:buChar char="•"/>
            </a:pPr>
            <a:r>
              <a:rPr lang="en-US" sz="2000" dirty="0" smtClean="0"/>
              <a:t>Accurately predict unseen </a:t>
            </a:r>
            <a:r>
              <a:rPr lang="en-US" sz="2000" b="1" dirty="0" smtClean="0"/>
              <a:t>test</a:t>
            </a:r>
            <a:r>
              <a:rPr lang="en-US" sz="2000" dirty="0" smtClean="0"/>
              <a:t> cases</a:t>
            </a:r>
          </a:p>
          <a:p>
            <a:pPr marL="614363" lvl="1" indent="-285750" algn="l">
              <a:buFont typeface="Arial"/>
              <a:buChar char="•"/>
            </a:pPr>
            <a:endParaRPr lang="en-US" sz="2000" dirty="0" smtClean="0"/>
          </a:p>
          <a:p>
            <a:pPr marL="614363" lvl="1" indent="-285750" algn="l">
              <a:buFont typeface="Arial"/>
              <a:buChar char="•"/>
            </a:pPr>
            <a:r>
              <a:rPr lang="en-US" sz="2000" dirty="0" smtClean="0"/>
              <a:t>Understand which predictors affect the response, and how</a:t>
            </a:r>
          </a:p>
          <a:p>
            <a:pPr marL="614363" lvl="1" indent="-285750" algn="l">
              <a:buFont typeface="Arial"/>
              <a:buChar char="•"/>
            </a:pPr>
            <a:endParaRPr lang="en-US" sz="2000" dirty="0" smtClean="0"/>
          </a:p>
          <a:p>
            <a:pPr marL="614363" lvl="1" indent="-285750" algn="l">
              <a:buFont typeface="Arial"/>
              <a:buChar char="•"/>
            </a:pPr>
            <a:r>
              <a:rPr lang="en-US" sz="2000" dirty="0" smtClean="0"/>
              <a:t>Assess the quality of our predictions</a:t>
            </a:r>
          </a:p>
        </p:txBody>
      </p:sp>
    </p:spTree>
    <p:extLst>
      <p:ext uri="{BB962C8B-B14F-4D97-AF65-F5344CB8AC3E}">
        <p14:creationId xmlns:p14="http://schemas.microsoft.com/office/powerpoint/2010/main" val="12474796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Regression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5" name="Rectangle 4"/>
          <p:cNvSpPr/>
          <p:nvPr/>
        </p:nvSpPr>
        <p:spPr>
          <a:xfrm>
            <a:off x="642937" y="1028700"/>
            <a:ext cx="8001000" cy="707886"/>
          </a:xfrm>
          <a:prstGeom prst="rect">
            <a:avLst/>
          </a:prstGeom>
        </p:spPr>
        <p:txBody>
          <a:bodyPr wrap="square">
            <a:spAutoFit/>
          </a:bodyPr>
          <a:lstStyle/>
          <a:p>
            <a:pPr marL="285750" indent="-285750" algn="l">
              <a:buFont typeface="Arial"/>
              <a:buChar char="•"/>
            </a:pPr>
            <a:r>
              <a:rPr lang="en-US" sz="2000" smtClean="0"/>
              <a:t>Establish the relationship between salary and demographic variables in population survey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smtClean="0"/>
              <a:t>Income survey data for males from the central Atlantic region of the USA in 2009</a:t>
            </a:r>
            <a:endParaRPr lang="en-US" sz="1400"/>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16</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smtClean="0"/>
              <a:t>Predict whether someone will have a heart attack on the basis of demographic, diet and clinical measurements</a:t>
            </a:r>
          </a:p>
        </p:txBody>
      </p:sp>
      <p:sp>
        <p:nvSpPr>
          <p:cNvPr id="2" name="TextBox 1"/>
          <p:cNvSpPr txBox="1"/>
          <p:nvPr/>
        </p:nvSpPr>
        <p:spPr>
          <a:xfrm>
            <a:off x="4643437" y="2857500"/>
            <a:ext cx="4152900" cy="738664"/>
          </a:xfrm>
          <a:prstGeom prst="rect">
            <a:avLst/>
          </a:prstGeom>
          <a:noFill/>
        </p:spPr>
        <p:txBody>
          <a:bodyPr wrap="square" rtlCol="0">
            <a:spAutoFit/>
          </a:bodyPr>
          <a:lstStyle/>
          <a:p>
            <a:pPr algn="l"/>
            <a:r>
              <a:rPr lang="en-US" sz="1400" smtClean="0"/>
              <a:t>Case-control sample of men from South Africa</a:t>
            </a:r>
          </a:p>
          <a:p>
            <a:pPr algn="l"/>
            <a:r>
              <a:rPr lang="en-US" sz="1400" smtClean="0"/>
              <a:t>Red = heart disease</a:t>
            </a:r>
          </a:p>
          <a:p>
            <a:pPr algn="l"/>
            <a:r>
              <a:rPr lang="en-US" sz="1400"/>
              <a:t>B</a:t>
            </a:r>
            <a:r>
              <a:rPr lang="en-US" sz="1400" smtClean="0"/>
              <a:t>lue = no heart disease</a:t>
            </a:r>
            <a:endParaRPr lang="en-US" sz="140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1638300"/>
            <a:ext cx="3505200" cy="338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2704378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64372"/>
            <a:ext cx="8001000" cy="400110"/>
          </a:xfrm>
          <a:prstGeom prst="rect">
            <a:avLst/>
          </a:prstGeom>
        </p:spPr>
        <p:txBody>
          <a:bodyPr wrap="square">
            <a:spAutoFit/>
          </a:bodyPr>
          <a:lstStyle/>
          <a:p>
            <a:pPr marL="285750" indent="-285750" algn="l">
              <a:buFont typeface="Arial"/>
              <a:buChar char="•"/>
            </a:pPr>
            <a:r>
              <a:rPr lang="en-US" sz="2000" smtClean="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Examples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1425356"/>
            <a:ext cx="8001000" cy="3108544"/>
          </a:xfrm>
          <a:prstGeom prst="rect">
            <a:avLst/>
          </a:prstGeom>
        </p:spPr>
        <p:txBody>
          <a:bodyPr wrap="square">
            <a:spAutoFit/>
          </a:bodyPr>
          <a:lstStyle/>
          <a:p>
            <a:pPr marL="285750" indent="-285750" algn="l">
              <a:buFont typeface="Arial"/>
              <a:buChar char="•"/>
            </a:pPr>
            <a:r>
              <a:rPr lang="en-US" sz="2800" dirty="0" smtClean="0"/>
              <a:t>Given historical stock market data, determine if the market will go up or down.</a:t>
            </a:r>
          </a:p>
          <a:p>
            <a:pPr marL="285750" indent="-285750" algn="l">
              <a:buFont typeface="Arial"/>
              <a:buChar char="•"/>
            </a:pPr>
            <a:r>
              <a:rPr lang="en-US" sz="2800" dirty="0" smtClean="0"/>
              <a:t>Given historical weather data, predict next week’s average temperature</a:t>
            </a:r>
          </a:p>
          <a:p>
            <a:pPr marL="285750" indent="-285750" algn="l">
              <a:buFont typeface="Arial"/>
              <a:buChar char="•"/>
            </a:pPr>
            <a:r>
              <a:rPr lang="en-US" sz="2800" dirty="0"/>
              <a:t>Given historical stock market data, determine </a:t>
            </a:r>
            <a:r>
              <a:rPr lang="en-US" sz="2800" dirty="0" smtClean="0"/>
              <a:t>tomorrow’s trading volume.</a:t>
            </a:r>
          </a:p>
          <a:p>
            <a:pPr marL="285750" indent="-285750" algn="l">
              <a:buFont typeface="Arial"/>
              <a:buChar char="•"/>
            </a:pPr>
            <a:r>
              <a:rPr lang="en-US" sz="2800" dirty="0" smtClean="0"/>
              <a:t>Recognize a person’s face in an image</a:t>
            </a:r>
            <a:endParaRPr lang="en-US" sz="2800" dirty="0"/>
          </a:p>
        </p:txBody>
      </p:sp>
    </p:spTree>
    <p:extLst>
      <p:ext uri="{BB962C8B-B14F-4D97-AF65-F5344CB8AC3E}">
        <p14:creationId xmlns:p14="http://schemas.microsoft.com/office/powerpoint/2010/main" val="2144915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smtClean="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what is machine learning?</a:t>
            </a:r>
            <a:br>
              <a:rPr lang="en-US" sz="3000" dirty="0" smtClean="0">
                <a:latin typeface="PFDinTextCompPro-Bold" charset="0"/>
                <a:ea typeface="ヒラギノ角ゴ ProN W6" charset="0"/>
                <a:cs typeface="ヒラギノ角ゴ ProN W6" charset="0"/>
              </a:rPr>
            </a:br>
            <a:r>
              <a:rPr lang="en-US" sz="3000" dirty="0" err="1" smtClean="0">
                <a:latin typeface="PFDinTextCompPro-Bold" charset="0"/>
                <a:ea typeface="ヒラギノ角ゴ ProN W6" charset="0"/>
                <a:cs typeface="ヒラギノ角ゴ ProN W6" charset="0"/>
              </a:rPr>
              <a:t>iI</a:t>
            </a:r>
            <a:r>
              <a:rPr lang="en-US" sz="3000" dirty="0" smtClean="0">
                <a:latin typeface="PFDinTextCompPro-Bold" charset="0"/>
                <a:ea typeface="ヒラギノ角ゴ ProN W6" charset="0"/>
                <a:cs typeface="ヒラギノ角ゴ ProN W6" charset="0"/>
              </a:rPr>
              <a:t>. Supervised Learning</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Unsupervised Learning</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IV. Summary</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 </a:t>
            </a:r>
            <a:r>
              <a:rPr lang="en-US" sz="3000" dirty="0" smtClean="0">
                <a:latin typeface="PFDinTextCompPro-Bold" charset="0"/>
                <a:ea typeface="ヒラギノ角ゴ ProN W6" charset="0"/>
                <a:cs typeface="ヒラギノ角ゴ ProN W6" charset="0"/>
              </a:rPr>
              <a:t>Predicting values with regression</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820825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a:t>
            </a:r>
            <a:r>
              <a:rPr lang="en-US"/>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5" name="Rectangle 4"/>
          <p:cNvSpPr/>
          <p:nvPr/>
        </p:nvSpPr>
        <p:spPr>
          <a:xfrm>
            <a:off x="719137" y="1287601"/>
            <a:ext cx="8001000" cy="3170099"/>
          </a:xfrm>
          <a:prstGeom prst="rect">
            <a:avLst/>
          </a:prstGeom>
        </p:spPr>
        <p:txBody>
          <a:bodyPr wrap="square">
            <a:spAutoFit/>
          </a:bodyPr>
          <a:lstStyle/>
          <a:p>
            <a:pPr marL="285750" indent="-285750" algn="l">
              <a:buFont typeface="Arial"/>
              <a:buChar char="•"/>
            </a:pPr>
            <a:r>
              <a:rPr lang="en-US" sz="2000" dirty="0" smtClean="0"/>
              <a:t>No response variable y, just a set of predictors X</a:t>
            </a:r>
          </a:p>
          <a:p>
            <a:pPr marL="285750" indent="-285750" algn="l">
              <a:buFont typeface="Arial"/>
              <a:buChar char="•"/>
            </a:pPr>
            <a:r>
              <a:rPr lang="en-US" sz="2000" dirty="0" smtClean="0"/>
              <a:t>Objective is more open:</a:t>
            </a:r>
          </a:p>
          <a:p>
            <a:pPr marL="614363" lvl="1" indent="-285750" algn="l">
              <a:buFont typeface="Arial"/>
              <a:buChar char="•"/>
            </a:pPr>
            <a:r>
              <a:rPr lang="en-US" sz="2000" dirty="0" smtClean="0"/>
              <a:t>Find groups of observations that behave similarly</a:t>
            </a:r>
          </a:p>
          <a:p>
            <a:pPr marL="614363" lvl="1" indent="-285750" algn="l">
              <a:buFont typeface="Arial"/>
              <a:buChar char="•"/>
            </a:pPr>
            <a:r>
              <a:rPr lang="en-US" sz="2000" dirty="0" smtClean="0"/>
              <a:t>Find predictors that behave similarly</a:t>
            </a:r>
          </a:p>
          <a:p>
            <a:pPr marL="614363" lvl="1" indent="-285750" algn="l">
              <a:buFont typeface="Arial"/>
              <a:buChar char="•"/>
            </a:pPr>
            <a:r>
              <a:rPr lang="en-US" sz="2000" dirty="0" smtClean="0"/>
              <a:t>Find combinations of features that explain the variation in the data</a:t>
            </a:r>
          </a:p>
          <a:p>
            <a:pPr marL="285750" indent="-285750" algn="l">
              <a:buFont typeface="Arial"/>
              <a:buChar char="•"/>
            </a:pPr>
            <a:r>
              <a:rPr lang="en-US" sz="2000" dirty="0" smtClean="0"/>
              <a:t>Difficult to evaluate how well you are doing</a:t>
            </a:r>
          </a:p>
          <a:p>
            <a:pPr marL="285750" indent="-285750" algn="l">
              <a:buFont typeface="Arial"/>
              <a:buChar char="•"/>
            </a:pPr>
            <a:r>
              <a:rPr lang="en-US" sz="2000" dirty="0" smtClean="0"/>
              <a:t>Data is easier to obtain for unsupervised learning since it can be “unlabeled” (i.e., it hasn’t been labeled with a response)</a:t>
            </a:r>
          </a:p>
          <a:p>
            <a:pPr marL="285750" indent="-285750" algn="l">
              <a:buFont typeface="Arial"/>
              <a:buChar char="•"/>
            </a:pPr>
            <a:r>
              <a:rPr lang="en-US" sz="2000" dirty="0" smtClean="0"/>
              <a:t>Sometimes useful as a preprocessing step for supervised learning</a:t>
            </a:r>
          </a:p>
          <a:p>
            <a:pPr marL="285750" indent="-285750" algn="l">
              <a:buFont typeface="Arial"/>
              <a:buChar char="•"/>
            </a:pPr>
            <a:r>
              <a:rPr lang="en-US" sz="2000" dirty="0" smtClean="0"/>
              <a:t>Common techniques: clustering, principal components analysis</a:t>
            </a:r>
          </a:p>
        </p:txBody>
      </p:sp>
    </p:spTree>
    <p:extLst>
      <p:ext uri="{BB962C8B-B14F-4D97-AF65-F5344CB8AC3E}">
        <p14:creationId xmlns:p14="http://schemas.microsoft.com/office/powerpoint/2010/main" val="42826014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Vs. Unsupervised Learning</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3690937" y="1104900"/>
            <a:ext cx="5486400" cy="1323439"/>
          </a:xfrm>
          <a:prstGeom prst="rect">
            <a:avLst/>
          </a:prstGeom>
          <a:noFill/>
        </p:spPr>
        <p:txBody>
          <a:bodyPr wrap="square" rtlCol="0">
            <a:spAutoFit/>
          </a:bodyPr>
          <a:lstStyle/>
          <a:p>
            <a:pPr algn="l"/>
            <a:r>
              <a:rPr lang="en-US" sz="4000" dirty="0">
                <a:latin typeface="PFDinTextCompPro-MediumItalic"/>
                <a:cs typeface="PFDinTextCompPro-MediumItalic"/>
              </a:rPr>
              <a:t>c</a:t>
            </a:r>
            <a:r>
              <a:rPr lang="en-US" sz="4000" dirty="0" smtClean="0">
                <a:latin typeface="PFDinTextCompPro-MediumItalic"/>
                <a:cs typeface="PFDinTextCompPro-MediumItalic"/>
              </a:rPr>
              <a:t>ontinuous	</a:t>
            </a:r>
            <a:r>
              <a:rPr lang="en-US" sz="4000" dirty="0">
                <a:latin typeface="PFDinTextCompPro-MediumItalic"/>
                <a:cs typeface="PFDinTextCompPro-MediumItalic"/>
              </a:rPr>
              <a:t>categorical</a:t>
            </a:r>
          </a:p>
          <a:p>
            <a:pPr algn="l"/>
            <a:r>
              <a:rPr lang="en-US" sz="4000" dirty="0" smtClean="0">
                <a:latin typeface="PFDinTextCompPro-MediumItalic"/>
                <a:cs typeface="PFDinTextCompPro-MediumItalic"/>
              </a:rPr>
              <a:t>	</a:t>
            </a:r>
          </a:p>
        </p:txBody>
      </p:sp>
      <p:sp>
        <p:nvSpPr>
          <p:cNvPr id="7" name="TextBox 6"/>
          <p:cNvSpPr txBox="1"/>
          <p:nvPr/>
        </p:nvSpPr>
        <p:spPr>
          <a:xfrm>
            <a:off x="33466" y="1943100"/>
            <a:ext cx="9407304"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smtClean="0">
                <a:latin typeface="PFDinTextCompPro-Italic"/>
                <a:cs typeface="PFDinTextCompPro-Italic"/>
              </a:rPr>
              <a:t>	</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regression                classification</a:t>
            </a:r>
            <a:endParaRPr lang="en-US" sz="4000" i="1" dirty="0" smtClean="0">
              <a:latin typeface="PFDinTextCompPro-Italic"/>
              <a:cs typeface="PFDinTextCompPro-Italic"/>
            </a:endParaRPr>
          </a:p>
          <a:p>
            <a:pPr algn="l"/>
            <a:r>
              <a:rPr lang="en-US" sz="4000" dirty="0" smtClean="0">
                <a:latin typeface="PFDinTextCompPro-MediumItalic"/>
                <a:cs typeface="PFDinTextCompPro-MediumItalic"/>
              </a:rPr>
              <a:t>  unsupervised</a:t>
            </a:r>
            <a:r>
              <a:rPr lang="en-US" sz="4000" dirty="0" smtClean="0">
                <a:latin typeface="PFDinTextCompPro-Italic"/>
                <a:cs typeface="PFDinTextCompPro-Italic"/>
              </a:rPr>
              <a:t>           </a:t>
            </a:r>
            <a:r>
              <a:rPr lang="en-US" sz="3600" dirty="0" smtClean="0">
                <a:latin typeface="PFDinTextCompPro-Italic"/>
                <a:cs typeface="PFDinTextCompPro-Italic"/>
              </a:rPr>
              <a:t>dimension reduction</a:t>
            </a:r>
            <a:r>
              <a:rPr lang="en-US" sz="3000" dirty="0">
                <a:latin typeface="PFDinTextCompPro-Italic"/>
                <a:cs typeface="PFDinTextCompPro-Italic"/>
              </a:rPr>
              <a:t> </a:t>
            </a:r>
            <a:r>
              <a:rPr lang="en-US" sz="3000" dirty="0" smtClean="0">
                <a:latin typeface="PFDinTextCompPro-Italic"/>
                <a:cs typeface="PFDinTextCompPro-Italic"/>
              </a:rPr>
              <a:t>    </a:t>
            </a:r>
            <a:r>
              <a:rPr lang="en-US" sz="4000" dirty="0" smtClean="0">
                <a:latin typeface="PFDinTextCompPro-Italic"/>
                <a:cs typeface="PFDinTextCompPro-Italic"/>
              </a:rPr>
              <a:t>clustering</a:t>
            </a:r>
            <a:endParaRPr lang="en-US" sz="4000" i="1" dirty="0"/>
          </a:p>
        </p:txBody>
      </p:sp>
    </p:spTree>
    <p:extLst>
      <p:ext uri="{BB962C8B-B14F-4D97-AF65-F5344CB8AC3E}">
        <p14:creationId xmlns:p14="http://schemas.microsoft.com/office/powerpoint/2010/main" val="1650580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dirty="0"/>
              <a:t>Source: http://</a:t>
            </a:r>
            <a:r>
              <a:rPr lang="en-US" sz="800" dirty="0" err="1"/>
              <a:t>people.cs.pitt.edu</a:t>
            </a:r>
            <a:r>
              <a:rPr lang="en-US" sz="800" dirty="0"/>
              <a:t>/~milos/courses/cs2750-Spring03/lectures/class17.pdf</a:t>
            </a:r>
          </a:p>
        </p:txBody>
      </p:sp>
      <p:pic>
        <p:nvPicPr>
          <p:cNvPr id="3" name="Picture 2" descr="Screenshot 2015-01-12 16.2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937" y="952500"/>
            <a:ext cx="4749800" cy="3619500"/>
          </a:xfrm>
          <a:prstGeom prst="rect">
            <a:avLst/>
          </a:prstGeom>
        </p:spPr>
      </p:pic>
    </p:spTree>
    <p:extLst>
      <p:ext uri="{BB962C8B-B14F-4D97-AF65-F5344CB8AC3E}">
        <p14:creationId xmlns:p14="http://schemas.microsoft.com/office/powerpoint/2010/main" val="1574728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dirty="0" smtClean="0"/>
              <a:t>Classify </a:t>
            </a:r>
            <a:r>
              <a:rPr lang="en-US" sz="2000" dirty="0"/>
              <a:t>US residential neighborhoods into 67 unique segments based on demographic and socioeconomic </a:t>
            </a:r>
            <a:r>
              <a:rPr lang="en-US" sz="2000" dirty="0" smtClean="0"/>
              <a:t>characteristics</a:t>
            </a:r>
          </a:p>
        </p:txBody>
      </p:sp>
      <p:sp>
        <p:nvSpPr>
          <p:cNvPr id="2" name="TextBox 1"/>
          <p:cNvSpPr txBox="1"/>
          <p:nvPr/>
        </p:nvSpPr>
        <p:spPr>
          <a:xfrm>
            <a:off x="5214937" y="1856244"/>
            <a:ext cx="3581400" cy="2462213"/>
          </a:xfrm>
          <a:prstGeom prst="rect">
            <a:avLst/>
          </a:prstGeom>
          <a:noFill/>
        </p:spPr>
        <p:txBody>
          <a:bodyPr wrap="square" rtlCol="0">
            <a:spAutoFit/>
          </a:bodyPr>
          <a:lstStyle/>
          <a:p>
            <a:pPr algn="l"/>
            <a:r>
              <a:rPr lang="en-US" sz="1400" dirty="0" smtClean="0"/>
              <a:t>Example of cluster: </a:t>
            </a:r>
            <a:r>
              <a:rPr lang="en-US" sz="1400" b="1" dirty="0" smtClean="0"/>
              <a:t>Metro Renters:</a:t>
            </a:r>
          </a:p>
          <a:p>
            <a:pPr algn="l"/>
            <a:endParaRPr lang="en-US" sz="1400" dirty="0"/>
          </a:p>
          <a:p>
            <a:pPr marL="285750" indent="-285750" algn="l">
              <a:buFont typeface="Arial"/>
              <a:buChar char="•"/>
            </a:pPr>
            <a:r>
              <a:rPr lang="en-US" sz="1400" dirty="0" smtClean="0"/>
              <a:t>Young, mobile, educated, or still in school</a:t>
            </a:r>
            <a:endParaRPr lang="en-US" sz="1400" dirty="0"/>
          </a:p>
          <a:p>
            <a:pPr marL="285750" indent="-285750" algn="l">
              <a:buFont typeface="Arial"/>
              <a:buChar char="•"/>
            </a:pPr>
            <a:r>
              <a:rPr lang="en-US" sz="1400" dirty="0"/>
              <a:t>L</a:t>
            </a:r>
            <a:r>
              <a:rPr lang="en-US" sz="1400" dirty="0" smtClean="0"/>
              <a:t>ive alone or with a roommate</a:t>
            </a:r>
          </a:p>
          <a:p>
            <a:pPr marL="285750" indent="-285750" algn="l">
              <a:buFont typeface="Arial"/>
              <a:buChar char="•"/>
            </a:pPr>
            <a:r>
              <a:rPr lang="en-US" sz="1400" dirty="0" smtClean="0"/>
              <a:t>Works </a:t>
            </a:r>
            <a:r>
              <a:rPr lang="en-US" sz="1400" dirty="0"/>
              <a:t>l</a:t>
            </a:r>
            <a:r>
              <a:rPr lang="en-US" sz="1400" dirty="0" smtClean="0"/>
              <a:t>ong hours</a:t>
            </a:r>
          </a:p>
          <a:p>
            <a:pPr marL="285750" indent="-285750" algn="l">
              <a:buFont typeface="Arial"/>
              <a:buChar char="•"/>
            </a:pPr>
            <a:r>
              <a:rPr lang="en-US" sz="1400" dirty="0" smtClean="0"/>
              <a:t>Buys groceries at Whole Foods and Trader Joe’s</a:t>
            </a:r>
          </a:p>
          <a:p>
            <a:pPr marL="285750" indent="-285750" algn="l">
              <a:buFont typeface="Arial"/>
              <a:buChar char="•"/>
            </a:pPr>
            <a:r>
              <a:rPr lang="en-US" sz="1400" dirty="0" smtClean="0"/>
              <a:t>Shops at Banana Republic, Nordstrom, and Gap</a:t>
            </a:r>
          </a:p>
          <a:p>
            <a:pPr marL="285750" indent="-285750" algn="l">
              <a:buFont typeface="Arial"/>
              <a:buChar char="•"/>
            </a:pPr>
            <a:r>
              <a:rPr lang="en-US" sz="1400" dirty="0" smtClean="0"/>
              <a:t>Loves yoga, go skiing, and attend Pilates sessions.</a:t>
            </a:r>
            <a:endParaRPr lang="en-US" sz="1400" dirty="0"/>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Supervised or unsupervised?</a:t>
            </a:r>
            <a:endParaRPr lang="en-US" dirty="0"/>
          </a:p>
        </p:txBody>
      </p:sp>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24</a:t>
            </a:fld>
            <a:endParaRPr lang="en-US" dirty="0"/>
          </a:p>
        </p:txBody>
      </p:sp>
      <p:sp>
        <p:nvSpPr>
          <p:cNvPr id="7" name="Rectangle 6"/>
          <p:cNvSpPr/>
          <p:nvPr/>
        </p:nvSpPr>
        <p:spPr>
          <a:xfrm>
            <a:off x="2341563" y="-9374389"/>
            <a:ext cx="4679950" cy="5078314"/>
          </a:xfrm>
          <a:prstGeom prst="rect">
            <a:avLst/>
          </a:prstGeom>
        </p:spPr>
        <p:txBody>
          <a:bodyPr>
            <a:spAutoFit/>
          </a:bodyPr>
          <a:lstStyle/>
          <a:p>
            <a:r>
              <a:rPr lang="en-US" sz="1800" dirty="0"/>
              <a:t>Given data on how 1000 medical patients respond to an experimental drug (such as effectiveness of the treatment, side effects, etc.), discover whether there are different categories or "types" of patients in terms of how they respond to the drug, and if so what these categories are.</a:t>
            </a:r>
          </a:p>
          <a:p>
            <a:r>
              <a:rPr lang="en-US" sz="1800" dirty="0"/>
              <a:t>In farming, given data on crop yields over the last 50 years, learn to predict next year's crop yields.</a:t>
            </a:r>
          </a:p>
          <a:p>
            <a:r>
              <a:rPr lang="en-US" sz="1800" dirty="0"/>
              <a:t>Take a collection of 1000 essays written on the US Economy, and find a way to automatically group these essays into a small number of groups of essays that are somehow "similar" or "related".</a:t>
            </a:r>
          </a:p>
          <a:p>
            <a:r>
              <a:rPr lang="en-US" sz="1800" dirty="0"/>
              <a:t>Given historical data of </a:t>
            </a:r>
            <a:r>
              <a:rPr lang="en-US" sz="1800" dirty="0" err="1"/>
              <a:t>childrens</a:t>
            </a:r>
            <a:r>
              <a:rPr lang="en-US" sz="1800" dirty="0"/>
              <a:t>' ages and heights, predict children's height as a function of their age.</a:t>
            </a:r>
          </a:p>
        </p:txBody>
      </p:sp>
      <p:sp>
        <p:nvSpPr>
          <p:cNvPr id="8" name="Rectangle 7"/>
          <p:cNvSpPr/>
          <p:nvPr/>
        </p:nvSpPr>
        <p:spPr>
          <a:xfrm>
            <a:off x="566737" y="1104900"/>
            <a:ext cx="8121650" cy="3477875"/>
          </a:xfrm>
          <a:prstGeom prst="rect">
            <a:avLst/>
          </a:prstGeom>
        </p:spPr>
        <p:txBody>
          <a:bodyPr wrap="square">
            <a:spAutoFit/>
          </a:bodyPr>
          <a:lstStyle/>
          <a:p>
            <a:pPr marL="342900" indent="-342900" algn="l">
              <a:buFont typeface="Arial"/>
              <a:buChar char="•"/>
            </a:pPr>
            <a:r>
              <a:rPr lang="en-US" sz="2000" dirty="0"/>
              <a:t>Given data on how 1000 medical patients respond to an experimental drug (such as effectiveness of the treatment, side effects, etc.), discover whether there are different categories or "types" of patients in terms of how they respond to the drug, and if so what these categories are.</a:t>
            </a:r>
          </a:p>
          <a:p>
            <a:pPr marL="342900" indent="-342900" algn="l">
              <a:buFont typeface="Arial"/>
              <a:buChar char="•"/>
            </a:pPr>
            <a:r>
              <a:rPr lang="en-US" sz="2000" dirty="0"/>
              <a:t>In farming, given data on crop yields over the last 50 years, learn to predict next year's crop yields.</a:t>
            </a:r>
          </a:p>
          <a:p>
            <a:pPr marL="342900" indent="-342900" algn="l">
              <a:buFont typeface="Arial"/>
              <a:buChar char="•"/>
            </a:pPr>
            <a:r>
              <a:rPr lang="en-US" sz="2000" dirty="0"/>
              <a:t>Take a collection of 1000 essays written on the US Economy, and find a way to automatically group these essays into a small number of groups of essays that are somehow "similar" or "related".</a:t>
            </a:r>
          </a:p>
          <a:p>
            <a:pPr marL="342900" indent="-342900" algn="l">
              <a:buFont typeface="Arial"/>
              <a:buChar char="•"/>
            </a:pPr>
            <a:r>
              <a:rPr lang="en-US" sz="2000" dirty="0"/>
              <a:t>Given historical data of </a:t>
            </a:r>
            <a:r>
              <a:rPr lang="en-US" sz="2000" dirty="0" err="1"/>
              <a:t>childrens</a:t>
            </a:r>
            <a:r>
              <a:rPr lang="en-US" sz="2000" dirty="0"/>
              <a:t>' ages and heights, predict children's height as a function of their age.</a:t>
            </a:r>
          </a:p>
        </p:txBody>
      </p:sp>
    </p:spTree>
    <p:extLst>
      <p:ext uri="{BB962C8B-B14F-4D97-AF65-F5344CB8AC3E}">
        <p14:creationId xmlns:p14="http://schemas.microsoft.com/office/powerpoint/2010/main" val="114363702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 Regression</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76824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What is machine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indent="0">
              <a:lnSpc>
                <a:spcPct val="100000"/>
              </a:lnSpc>
              <a:buNone/>
            </a:pPr>
            <a:endParaRPr lang="en-US" sz="1600" dirty="0" smtClean="0"/>
          </a:p>
          <a:p>
            <a:pPr marL="0" indent="0">
              <a:lnSpc>
                <a:spcPct val="100000"/>
              </a:lnSpc>
              <a:buNone/>
            </a:pPr>
            <a:r>
              <a:rPr lang="en-US" sz="1600" dirty="0" smtClean="0"/>
              <a:t>Machine Learning is a class of algorithms which are data-driven. Unlike classical algorithms, it is the data that defines a “good” answer.</a:t>
            </a:r>
          </a:p>
          <a:p>
            <a:pPr marL="0" indent="0">
              <a:lnSpc>
                <a:spcPct val="100000"/>
              </a:lnSpc>
              <a:buNone/>
            </a:pPr>
            <a:endParaRPr lang="en-US" sz="1400" dirty="0" smtClean="0"/>
          </a:p>
          <a:p>
            <a:pPr marL="0" indent="0">
              <a:lnSpc>
                <a:spcPct val="100000"/>
              </a:lnSpc>
              <a:buNone/>
            </a:pPr>
            <a:endParaRPr lang="en-US" sz="1400" dirty="0" smtClean="0"/>
          </a:p>
          <a:p>
            <a:pPr marL="0" indent="0">
              <a:lnSpc>
                <a:spcPct val="100000"/>
              </a:lnSpc>
              <a:buNone/>
            </a:pPr>
            <a:r>
              <a:rPr lang="en-US" sz="1600" b="1" dirty="0" smtClean="0"/>
              <a:t>Example:</a:t>
            </a:r>
            <a:endParaRPr lang="en-US" sz="1600" b="1" dirty="0"/>
          </a:p>
          <a:p>
            <a:pPr marL="0" indent="0">
              <a:lnSpc>
                <a:spcPct val="100000"/>
              </a:lnSpc>
              <a:buNone/>
            </a:pPr>
            <a:endParaRPr lang="en-US" sz="1400" dirty="0" smtClean="0"/>
          </a:p>
          <a:p>
            <a:pPr marL="0" indent="0">
              <a:lnSpc>
                <a:spcPct val="100000"/>
              </a:lnSpc>
              <a:buNone/>
            </a:pPr>
            <a:r>
              <a:rPr lang="en-US" sz="1400" dirty="0" smtClean="0"/>
              <a:t>A </a:t>
            </a:r>
            <a:r>
              <a:rPr lang="en-US" sz="1400" b="1" dirty="0" smtClean="0"/>
              <a:t>Non-</a:t>
            </a:r>
            <a:r>
              <a:rPr lang="en-US" sz="1400" dirty="0" smtClean="0"/>
              <a:t>Machine Learning algorithm might “define” a face as having a roundish structure, two eyes, hair, nose, etc. The algorithm then looks for these “hard-coded” features in test cases.</a:t>
            </a:r>
            <a:endParaRPr lang="en-US" sz="1400" dirty="0"/>
          </a:p>
          <a:p>
            <a:pPr marL="0" indent="0">
              <a:lnSpc>
                <a:spcPct val="100000"/>
              </a:lnSpc>
              <a:buNone/>
            </a:pPr>
            <a:endParaRPr lang="en-US" sz="1400" dirty="0" smtClean="0"/>
          </a:p>
          <a:p>
            <a:pPr marL="0" indent="0">
              <a:lnSpc>
                <a:spcPct val="100000"/>
              </a:lnSpc>
              <a:buNone/>
            </a:pPr>
            <a:r>
              <a:rPr lang="en-US" sz="1400" dirty="0" smtClean="0"/>
              <a:t>A Machine Learning algorithm might only be given several pictures of faces and non-faces that are labeled as such. From the examples (called training set) it would “figure out” it’s own definition of a face.</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smtClean="0">
              <a:latin typeface="News706 BT" charset="0"/>
              <a:ea typeface="ヒラギノ角ゴ ProN W3" charset="0"/>
              <a:cs typeface="ヒラギノ角ゴ ProN W3" charset="0"/>
            </a:endParaRPr>
          </a:p>
          <a:p>
            <a:pPr marL="0" indent="0">
              <a:lnSpc>
                <a:spcPct val="100000"/>
              </a:lnSpc>
              <a:buNone/>
            </a:pPr>
            <a:endParaRPr lang="en-US" sz="1400" dirty="0">
              <a:latin typeface="News706 BT" charset="0"/>
              <a:ea typeface="ヒラギノ角ゴ ProN W3" charset="0"/>
              <a:cs typeface="ヒラギノ角ゴ ProN W3" charset="0"/>
            </a:endParaRPr>
          </a:p>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spTree>
    <p:extLst>
      <p:ext uri="{BB962C8B-B14F-4D97-AF65-F5344CB8AC3E}">
        <p14:creationId xmlns:p14="http://schemas.microsoft.com/office/powerpoint/2010/main" val="2440224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Example: Facial Recognition: Machine Learning</a:t>
            </a:r>
            <a:endParaRPr lang="en-US" dirty="0"/>
          </a:p>
        </p:txBody>
      </p:sp>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6</a:t>
            </a:fld>
            <a:endParaRPr lang="en-US" dirty="0"/>
          </a:p>
        </p:txBody>
      </p:sp>
      <p:sp>
        <p:nvSpPr>
          <p:cNvPr id="9" name="TextBox 8"/>
          <p:cNvSpPr txBox="1"/>
          <p:nvPr/>
        </p:nvSpPr>
        <p:spPr>
          <a:xfrm>
            <a:off x="2626068" y="1790700"/>
            <a:ext cx="1161158" cy="738664"/>
          </a:xfrm>
          <a:prstGeom prst="rect">
            <a:avLst/>
          </a:prstGeom>
          <a:noFill/>
        </p:spPr>
        <p:txBody>
          <a:bodyPr wrap="none" rtlCol="0">
            <a:spAutoFit/>
          </a:bodyPr>
          <a:lstStyle/>
          <a:p>
            <a:r>
              <a:rPr lang="en-US" dirty="0" smtClean="0"/>
              <a:t>Face</a:t>
            </a:r>
            <a:endParaRPr lang="en-US" dirty="0"/>
          </a:p>
        </p:txBody>
      </p:sp>
      <p:pic>
        <p:nvPicPr>
          <p:cNvPr id="10" name="Picture 9" descr="bob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68" y="3924300"/>
            <a:ext cx="1308107" cy="854497"/>
          </a:xfrm>
          <a:prstGeom prst="rect">
            <a:avLst/>
          </a:prstGeom>
        </p:spPr>
      </p:pic>
      <p:pic>
        <p:nvPicPr>
          <p:cNvPr id="11" name="Picture 10" descr="hors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68" y="2819400"/>
            <a:ext cx="1101707" cy="1104900"/>
          </a:xfrm>
          <a:prstGeom prst="rect">
            <a:avLst/>
          </a:prstGeom>
        </p:spPr>
      </p:pic>
      <p:sp>
        <p:nvSpPr>
          <p:cNvPr id="12" name="TextBox 11"/>
          <p:cNvSpPr txBox="1"/>
          <p:nvPr/>
        </p:nvSpPr>
        <p:spPr>
          <a:xfrm>
            <a:off x="2626068" y="2933700"/>
            <a:ext cx="2207869" cy="738664"/>
          </a:xfrm>
          <a:prstGeom prst="rect">
            <a:avLst/>
          </a:prstGeom>
          <a:noFill/>
        </p:spPr>
        <p:txBody>
          <a:bodyPr wrap="none" rtlCol="0">
            <a:spAutoFit/>
          </a:bodyPr>
          <a:lstStyle/>
          <a:p>
            <a:r>
              <a:rPr lang="en-US" dirty="0" smtClean="0"/>
              <a:t>Not Face</a:t>
            </a:r>
            <a:endParaRPr lang="en-US" dirty="0"/>
          </a:p>
        </p:txBody>
      </p:sp>
      <p:sp>
        <p:nvSpPr>
          <p:cNvPr id="13" name="TextBox 12"/>
          <p:cNvSpPr txBox="1"/>
          <p:nvPr/>
        </p:nvSpPr>
        <p:spPr>
          <a:xfrm>
            <a:off x="2626068" y="4000500"/>
            <a:ext cx="1161158" cy="738664"/>
          </a:xfrm>
          <a:prstGeom prst="rect">
            <a:avLst/>
          </a:prstGeom>
          <a:noFill/>
        </p:spPr>
        <p:txBody>
          <a:bodyPr wrap="none" rtlCol="0">
            <a:spAutoFit/>
          </a:bodyPr>
          <a:lstStyle/>
          <a:p>
            <a:r>
              <a:rPr lang="en-US" dirty="0" smtClean="0"/>
              <a:t>Face</a:t>
            </a:r>
            <a:endParaRPr lang="en-US" dirty="0"/>
          </a:p>
        </p:txBody>
      </p:sp>
      <p:sp>
        <p:nvSpPr>
          <p:cNvPr id="14" name="TextBox 13"/>
          <p:cNvSpPr txBox="1"/>
          <p:nvPr/>
        </p:nvSpPr>
        <p:spPr>
          <a:xfrm>
            <a:off x="642937" y="876300"/>
            <a:ext cx="3468655" cy="738664"/>
          </a:xfrm>
          <a:prstGeom prst="rect">
            <a:avLst/>
          </a:prstGeom>
          <a:noFill/>
        </p:spPr>
        <p:txBody>
          <a:bodyPr wrap="none" rtlCol="0">
            <a:spAutoFit/>
          </a:bodyPr>
          <a:lstStyle/>
          <a:p>
            <a:r>
              <a:rPr lang="en-US" b="1" dirty="0" smtClean="0"/>
              <a:t>Training set</a:t>
            </a:r>
            <a:endParaRPr lang="en-US" b="1" dirty="0"/>
          </a:p>
        </p:txBody>
      </p:sp>
      <p:sp>
        <p:nvSpPr>
          <p:cNvPr id="15" name="TextBox 14"/>
          <p:cNvSpPr txBox="1"/>
          <p:nvPr/>
        </p:nvSpPr>
        <p:spPr>
          <a:xfrm>
            <a:off x="6586537" y="876300"/>
            <a:ext cx="1377300" cy="738664"/>
          </a:xfrm>
          <a:prstGeom prst="rect">
            <a:avLst/>
          </a:prstGeom>
          <a:noFill/>
        </p:spPr>
        <p:txBody>
          <a:bodyPr wrap="none" rtlCol="0">
            <a:spAutoFit/>
          </a:bodyPr>
          <a:lstStyle/>
          <a:p>
            <a:r>
              <a:rPr lang="en-US" b="1" dirty="0" smtClean="0"/>
              <a:t>Test</a:t>
            </a:r>
            <a:endParaRPr lang="en-US" b="1" dirty="0"/>
          </a:p>
        </p:txBody>
      </p:sp>
      <p:pic>
        <p:nvPicPr>
          <p:cNvPr id="16" name="Picture 15" descr="sinanpr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337" y="1790700"/>
            <a:ext cx="1623288" cy="1623288"/>
          </a:xfrm>
          <a:prstGeom prst="rect">
            <a:avLst/>
          </a:prstGeom>
        </p:spPr>
      </p:pic>
      <p:sp>
        <p:nvSpPr>
          <p:cNvPr id="17" name="TextBox 16"/>
          <p:cNvSpPr txBox="1"/>
          <p:nvPr/>
        </p:nvSpPr>
        <p:spPr>
          <a:xfrm>
            <a:off x="7272337" y="2247900"/>
            <a:ext cx="1340519" cy="738664"/>
          </a:xfrm>
          <a:prstGeom prst="rect">
            <a:avLst/>
          </a:prstGeom>
          <a:noFill/>
        </p:spPr>
        <p:txBody>
          <a:bodyPr wrap="none" rtlCol="0">
            <a:spAutoFit/>
          </a:bodyPr>
          <a:lstStyle/>
          <a:p>
            <a:r>
              <a:rPr lang="en-US" dirty="0" smtClean="0"/>
              <a:t>Face?</a:t>
            </a:r>
            <a:endParaRPr lang="en-US" dirty="0"/>
          </a:p>
        </p:txBody>
      </p:sp>
      <p:sp>
        <p:nvSpPr>
          <p:cNvPr id="4" name="Rectangle 3"/>
          <p:cNvSpPr/>
          <p:nvPr/>
        </p:nvSpPr>
        <p:spPr>
          <a:xfrm>
            <a:off x="4376737" y="4381500"/>
            <a:ext cx="4679950" cy="707886"/>
          </a:xfrm>
          <a:prstGeom prst="rect">
            <a:avLst/>
          </a:prstGeom>
        </p:spPr>
        <p:txBody>
          <a:bodyPr>
            <a:spAutoFit/>
          </a:bodyPr>
          <a:lstStyle/>
          <a:p>
            <a:pPr marL="0" indent="0">
              <a:lnSpc>
                <a:spcPct val="100000"/>
              </a:lnSpc>
              <a:buNone/>
            </a:pPr>
            <a:r>
              <a:rPr lang="en-US" sz="2000" dirty="0"/>
              <a:t>The core of machine learning deals with </a:t>
            </a:r>
            <a:r>
              <a:rPr lang="en-US" sz="2000" i="1" dirty="0"/>
              <a:t>representation </a:t>
            </a:r>
            <a:r>
              <a:rPr lang="en-US" sz="2000" dirty="0"/>
              <a:t>and </a:t>
            </a:r>
            <a:r>
              <a:rPr lang="en-US" sz="2000" i="1" dirty="0"/>
              <a:t>generalization</a:t>
            </a:r>
            <a:r>
              <a:rPr lang="en-US" sz="2000" dirty="0"/>
              <a:t>…</a:t>
            </a:r>
          </a:p>
        </p:txBody>
      </p:sp>
      <p:pic>
        <p:nvPicPr>
          <p:cNvPr id="6" name="Picture 5"/>
          <p:cNvPicPr>
            <a:picLocks noChangeAspect="1"/>
          </p:cNvPicPr>
          <p:nvPr/>
        </p:nvPicPr>
        <p:blipFill>
          <a:blip r:embed="rId5"/>
          <a:stretch>
            <a:fillRect/>
          </a:stretch>
        </p:blipFill>
        <p:spPr>
          <a:xfrm>
            <a:off x="1025868" y="1562100"/>
            <a:ext cx="1203326" cy="1203326"/>
          </a:xfrm>
          <a:prstGeom prst="rect">
            <a:avLst/>
          </a:prstGeom>
        </p:spPr>
      </p:pic>
    </p:spTree>
    <p:extLst>
      <p:ext uri="{BB962C8B-B14F-4D97-AF65-F5344CB8AC3E}">
        <p14:creationId xmlns:p14="http://schemas.microsoft.com/office/powerpoint/2010/main" val="645770132"/>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cxnSp>
        <p:nvCxnSpPr>
          <p:cNvPr id="3" name="Straight Connector 2"/>
          <p:cNvCxnSpPr/>
          <p:nvPr/>
        </p:nvCxnSpPr>
        <p:spPr bwMode="auto">
          <a:xfrm>
            <a:off x="39195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566737" y="1991261"/>
            <a:ext cx="7204044"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making predictions</a:t>
            </a:r>
          </a:p>
          <a:p>
            <a:pPr algn="l"/>
            <a:r>
              <a:rPr lang="en-US" sz="4000" dirty="0" smtClean="0">
                <a:latin typeface="PFDinTextCompPro-MediumItalic"/>
                <a:cs typeface="PFDinTextCompPro-MediumItalic"/>
              </a:rPr>
              <a:t>unsupervised</a:t>
            </a:r>
            <a:r>
              <a:rPr lang="en-US" sz="4000" dirty="0" smtClean="0">
                <a:latin typeface="PFDinTextCompPro-Italic"/>
                <a:cs typeface="PFDinTextCompPro-Italic"/>
              </a:rPr>
              <a:t>	  </a:t>
            </a:r>
            <a:r>
              <a:rPr lang="en-US" sz="4000" dirty="0" smtClean="0">
                <a:latin typeface="PFDinTextCompPro-Italic"/>
                <a:cs typeface="PFDinTextCompPro-Italic"/>
              </a:rPr>
              <a:t>         extracting </a:t>
            </a:r>
            <a:r>
              <a:rPr lang="en-US" sz="4000" dirty="0" smtClean="0">
                <a:latin typeface="PFDinTextCompPro-Italic"/>
                <a:cs typeface="PFDinTextCompPro-Italic"/>
              </a:rPr>
              <a:t>structure</a:t>
            </a:r>
            <a:endParaRPr lang="en-US" sz="4000" i="1" dirty="0"/>
          </a:p>
        </p:txBody>
      </p:sp>
      <p:sp>
        <p:nvSpPr>
          <p:cNvPr id="2" name="TextBox 1"/>
          <p:cNvSpPr txBox="1"/>
          <p:nvPr/>
        </p:nvSpPr>
        <p:spPr>
          <a:xfrm>
            <a:off x="6053137" y="4152900"/>
            <a:ext cx="1934390" cy="553998"/>
          </a:xfrm>
          <a:prstGeom prst="rect">
            <a:avLst/>
          </a:prstGeom>
          <a:noFill/>
        </p:spPr>
        <p:txBody>
          <a:bodyPr wrap="none" rtlCol="0">
            <a:spAutoFit/>
          </a:bodyPr>
          <a:lstStyle/>
          <a:p>
            <a:r>
              <a:rPr lang="en-US" sz="3000" i="1" dirty="0" smtClean="0">
                <a:latin typeface="PFDinTextCompPro-Italic"/>
                <a:cs typeface="PFDinTextCompPro-Italic"/>
              </a:rPr>
              <a:t>representation</a:t>
            </a:r>
            <a:endParaRPr lang="en-US" sz="3000" i="1" dirty="0"/>
          </a:p>
        </p:txBody>
      </p:sp>
      <p:sp>
        <p:nvSpPr>
          <p:cNvPr id="10" name="TextBox 9"/>
          <p:cNvSpPr txBox="1"/>
          <p:nvPr/>
        </p:nvSpPr>
        <p:spPr>
          <a:xfrm>
            <a:off x="6741478" y="952500"/>
            <a:ext cx="1902459" cy="553998"/>
          </a:xfrm>
          <a:prstGeom prst="rect">
            <a:avLst/>
          </a:prstGeom>
          <a:noFill/>
        </p:spPr>
        <p:txBody>
          <a:bodyPr wrap="none" rtlCol="0">
            <a:spAutoFit/>
          </a:bodyPr>
          <a:lstStyle/>
          <a:p>
            <a:r>
              <a:rPr lang="en-US" sz="3000" i="1" dirty="0" smtClean="0">
                <a:latin typeface="PFDinTextCompPro-Italic"/>
                <a:cs typeface="PFDinTextCompPro-Italic"/>
              </a:rPr>
              <a:t>generalization</a:t>
            </a:r>
            <a:endParaRPr lang="en-US" sz="3000" i="1" dirty="0"/>
          </a:p>
        </p:txBody>
      </p:sp>
      <p:sp>
        <p:nvSpPr>
          <p:cNvPr id="13" name="Freeform 12"/>
          <p:cNvSpPr/>
          <p:nvPr/>
        </p:nvSpPr>
        <p:spPr>
          <a:xfrm>
            <a:off x="5599366" y="1365387"/>
            <a:ext cx="1088923" cy="705450"/>
          </a:xfrm>
          <a:custGeom>
            <a:avLst/>
            <a:gdLst>
              <a:gd name="connsiteX0" fmla="*/ 1088923 w 1088923"/>
              <a:gd name="connsiteY0" fmla="*/ 0 h 705450"/>
              <a:gd name="connsiteX1" fmla="*/ 9484 w 1088923"/>
              <a:gd name="connsiteY1" fmla="*/ 698571 h 705450"/>
              <a:gd name="connsiteX2" fmla="*/ 538620 w 1088923"/>
              <a:gd name="connsiteY2" fmla="*/ 349286 h 705450"/>
              <a:gd name="connsiteX3" fmla="*/ 115311 w 1088923"/>
              <a:gd name="connsiteY3" fmla="*/ 222273 h 705450"/>
            </a:gdLst>
            <a:ahLst/>
            <a:cxnLst>
              <a:cxn ang="0">
                <a:pos x="connsiteX0" y="connsiteY0"/>
              </a:cxn>
              <a:cxn ang="0">
                <a:pos x="connsiteX1" y="connsiteY1"/>
              </a:cxn>
              <a:cxn ang="0">
                <a:pos x="connsiteX2" y="connsiteY2"/>
              </a:cxn>
              <a:cxn ang="0">
                <a:pos x="connsiteX3" y="connsiteY3"/>
              </a:cxn>
            </a:cxnLst>
            <a:rect l="l" t="t" r="r" b="b"/>
            <a:pathLst>
              <a:path w="1088923" h="705450">
                <a:moveTo>
                  <a:pt x="1088923" y="0"/>
                </a:moveTo>
                <a:lnTo>
                  <a:pt x="9484" y="698571"/>
                </a:lnTo>
                <a:cubicBezTo>
                  <a:pt x="-82233" y="756785"/>
                  <a:pt x="520982" y="428669"/>
                  <a:pt x="538620" y="349286"/>
                </a:cubicBezTo>
                <a:cubicBezTo>
                  <a:pt x="556258" y="269903"/>
                  <a:pt x="201737" y="571558"/>
                  <a:pt x="115311" y="222273"/>
                </a:cubicBezTo>
              </a:path>
            </a:pathLst>
          </a:custGeom>
        </p:spPr>
        <p:txBody>
          <a:bodyPr rtlCol="0" anchor="ctr"/>
          <a:lstStyle/>
          <a:p>
            <a:pPr algn="ctr"/>
            <a:endParaRPr lang="en-US"/>
          </a:p>
        </p:txBody>
      </p:sp>
      <p:cxnSp>
        <p:nvCxnSpPr>
          <p:cNvPr id="16" name="Straight Arrow Connector 15"/>
          <p:cNvCxnSpPr/>
          <p:nvPr/>
        </p:nvCxnSpPr>
        <p:spPr bwMode="auto">
          <a:xfrm flipH="1">
            <a:off x="6053137" y="1485900"/>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flipH="1" flipV="1">
            <a:off x="5824538" y="3390899"/>
            <a:ext cx="838199" cy="762001"/>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Learning Problems</a:t>
            </a:r>
            <a:endParaRPr lang="en-US" dirty="0"/>
          </a:p>
        </p:txBody>
      </p:sp>
    </p:spTree>
    <p:extLst>
      <p:ext uri="{BB962C8B-B14F-4D97-AF65-F5344CB8AC3E}">
        <p14:creationId xmlns:p14="http://schemas.microsoft.com/office/powerpoint/2010/main" val="2752013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cxnSp>
        <p:nvCxnSpPr>
          <p:cNvPr id="3" name="Straight Connector 2"/>
          <p:cNvCxnSpPr/>
          <p:nvPr/>
        </p:nvCxnSpPr>
        <p:spPr bwMode="auto">
          <a:xfrm>
            <a:off x="39195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566737" y="1991261"/>
            <a:ext cx="7204044"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making predictions</a:t>
            </a:r>
          </a:p>
          <a:p>
            <a:pPr algn="l"/>
            <a:r>
              <a:rPr lang="en-US" sz="4000" dirty="0" smtClean="0">
                <a:latin typeface="PFDinTextCompPro-MediumItalic"/>
                <a:cs typeface="PFDinTextCompPro-MediumItalic"/>
              </a:rPr>
              <a:t>unsupervised</a:t>
            </a:r>
            <a:r>
              <a:rPr lang="en-US" sz="4000" dirty="0" smtClean="0">
                <a:latin typeface="PFDinTextCompPro-Italic"/>
                <a:cs typeface="PFDinTextCompPro-Italic"/>
              </a:rPr>
              <a:t>	 </a:t>
            </a:r>
            <a:r>
              <a:rPr lang="en-US" sz="4000" dirty="0" smtClean="0">
                <a:latin typeface="PFDinTextCompPro-Italic"/>
                <a:cs typeface="PFDinTextCompPro-Italic"/>
              </a:rPr>
              <a:t>          </a:t>
            </a:r>
            <a:r>
              <a:rPr lang="en-US" sz="4000" dirty="0" smtClean="0">
                <a:latin typeface="PFDinTextCompPro-Italic"/>
                <a:cs typeface="PFDinTextCompPro-Italic"/>
              </a:rPr>
              <a:t>extracting structure</a:t>
            </a:r>
            <a:endParaRPr lang="en-US" sz="4000" i="1" dirty="0"/>
          </a:p>
        </p:txBody>
      </p:sp>
      <p:sp>
        <p:nvSpPr>
          <p:cNvPr id="2" name="TextBox 1"/>
          <p:cNvSpPr txBox="1"/>
          <p:nvPr/>
        </p:nvSpPr>
        <p:spPr>
          <a:xfrm>
            <a:off x="6053137" y="4152900"/>
            <a:ext cx="1934390" cy="553998"/>
          </a:xfrm>
          <a:prstGeom prst="rect">
            <a:avLst/>
          </a:prstGeom>
          <a:noFill/>
        </p:spPr>
        <p:txBody>
          <a:bodyPr wrap="none" rtlCol="0">
            <a:spAutoFit/>
          </a:bodyPr>
          <a:lstStyle/>
          <a:p>
            <a:r>
              <a:rPr lang="en-US" sz="3000" i="1" dirty="0" smtClean="0">
                <a:latin typeface="PFDinTextCompPro-Italic"/>
                <a:cs typeface="PFDinTextCompPro-Italic"/>
              </a:rPr>
              <a:t>representation</a:t>
            </a:r>
            <a:endParaRPr lang="en-US" sz="3000" i="1" dirty="0"/>
          </a:p>
        </p:txBody>
      </p:sp>
      <p:sp>
        <p:nvSpPr>
          <p:cNvPr id="10" name="TextBox 9"/>
          <p:cNvSpPr txBox="1"/>
          <p:nvPr/>
        </p:nvSpPr>
        <p:spPr>
          <a:xfrm>
            <a:off x="6741478" y="952500"/>
            <a:ext cx="1902459" cy="553998"/>
          </a:xfrm>
          <a:prstGeom prst="rect">
            <a:avLst/>
          </a:prstGeom>
          <a:noFill/>
        </p:spPr>
        <p:txBody>
          <a:bodyPr wrap="none" rtlCol="0">
            <a:spAutoFit/>
          </a:bodyPr>
          <a:lstStyle/>
          <a:p>
            <a:r>
              <a:rPr lang="en-US" sz="3000" i="1" dirty="0" smtClean="0">
                <a:latin typeface="PFDinTextCompPro-Italic"/>
                <a:cs typeface="PFDinTextCompPro-Italic"/>
              </a:rPr>
              <a:t>generalization</a:t>
            </a:r>
            <a:endParaRPr lang="en-US" sz="3000" i="1" dirty="0"/>
          </a:p>
        </p:txBody>
      </p:sp>
      <p:sp>
        <p:nvSpPr>
          <p:cNvPr id="13" name="Freeform 12"/>
          <p:cNvSpPr/>
          <p:nvPr/>
        </p:nvSpPr>
        <p:spPr>
          <a:xfrm>
            <a:off x="5599366" y="1365387"/>
            <a:ext cx="1088923" cy="705450"/>
          </a:xfrm>
          <a:custGeom>
            <a:avLst/>
            <a:gdLst>
              <a:gd name="connsiteX0" fmla="*/ 1088923 w 1088923"/>
              <a:gd name="connsiteY0" fmla="*/ 0 h 705450"/>
              <a:gd name="connsiteX1" fmla="*/ 9484 w 1088923"/>
              <a:gd name="connsiteY1" fmla="*/ 698571 h 705450"/>
              <a:gd name="connsiteX2" fmla="*/ 538620 w 1088923"/>
              <a:gd name="connsiteY2" fmla="*/ 349286 h 705450"/>
              <a:gd name="connsiteX3" fmla="*/ 115311 w 1088923"/>
              <a:gd name="connsiteY3" fmla="*/ 222273 h 705450"/>
            </a:gdLst>
            <a:ahLst/>
            <a:cxnLst>
              <a:cxn ang="0">
                <a:pos x="connsiteX0" y="connsiteY0"/>
              </a:cxn>
              <a:cxn ang="0">
                <a:pos x="connsiteX1" y="connsiteY1"/>
              </a:cxn>
              <a:cxn ang="0">
                <a:pos x="connsiteX2" y="connsiteY2"/>
              </a:cxn>
              <a:cxn ang="0">
                <a:pos x="connsiteX3" y="connsiteY3"/>
              </a:cxn>
            </a:cxnLst>
            <a:rect l="l" t="t" r="r" b="b"/>
            <a:pathLst>
              <a:path w="1088923" h="705450">
                <a:moveTo>
                  <a:pt x="1088923" y="0"/>
                </a:moveTo>
                <a:lnTo>
                  <a:pt x="9484" y="698571"/>
                </a:lnTo>
                <a:cubicBezTo>
                  <a:pt x="-82233" y="756785"/>
                  <a:pt x="520982" y="428669"/>
                  <a:pt x="538620" y="349286"/>
                </a:cubicBezTo>
                <a:cubicBezTo>
                  <a:pt x="556258" y="269903"/>
                  <a:pt x="201737" y="571558"/>
                  <a:pt x="115311" y="222273"/>
                </a:cubicBezTo>
              </a:path>
            </a:pathLst>
          </a:custGeom>
        </p:spPr>
        <p:txBody>
          <a:bodyPr rtlCol="0" anchor="ctr"/>
          <a:lstStyle/>
          <a:p>
            <a:pPr algn="ctr"/>
            <a:endParaRPr lang="en-US"/>
          </a:p>
        </p:txBody>
      </p:sp>
      <p:cxnSp>
        <p:nvCxnSpPr>
          <p:cNvPr id="16" name="Straight Arrow Connector 15"/>
          <p:cNvCxnSpPr/>
          <p:nvPr/>
        </p:nvCxnSpPr>
        <p:spPr bwMode="auto">
          <a:xfrm flipH="1">
            <a:off x="6053137" y="1485900"/>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flipH="1" flipV="1">
            <a:off x="5824538" y="3390899"/>
            <a:ext cx="838199" cy="762001"/>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Learning Problems</a:t>
            </a:r>
            <a:endParaRPr lang="en-US" dirty="0"/>
          </a:p>
        </p:txBody>
      </p:sp>
      <p:grpSp>
        <p:nvGrpSpPr>
          <p:cNvPr id="12" name="Group 26"/>
          <p:cNvGrpSpPr>
            <a:grpSpLocks/>
          </p:cNvGrpSpPr>
          <p:nvPr/>
        </p:nvGrpSpPr>
        <p:grpSpPr bwMode="auto">
          <a:xfrm>
            <a:off x="109537" y="3924300"/>
            <a:ext cx="3124200" cy="1066800"/>
            <a:chOff x="0" y="0"/>
            <a:chExt cx="1280" cy="1280"/>
          </a:xfrm>
        </p:grpSpPr>
        <p:pic>
          <p:nvPicPr>
            <p:cNvPr id="1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5" name="Rectangle 24"/>
            <p:cNvSpPr>
              <a:spLocks/>
            </p:cNvSpPr>
            <p:nvPr/>
          </p:nvSpPr>
          <p:spPr bwMode="auto">
            <a:xfrm>
              <a:off x="133" y="200"/>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2000" dirty="0" smtClean="0">
                  <a:solidFill>
                    <a:schemeClr val="tx1"/>
                  </a:solidFill>
                  <a:latin typeface="PFDinTextCompPro-Bold" charset="0"/>
                  <a:ea typeface="ＭＳ Ｐゴシック" charset="0"/>
                  <a:cs typeface="ＭＳ Ｐゴシック" charset="0"/>
                  <a:sym typeface="PFDinTextCompPro-Bold" charset="0"/>
                </a:rPr>
                <a:t>Supervised: labeled data</a:t>
              </a:r>
            </a:p>
            <a:p>
              <a:pPr algn="l">
                <a:lnSpc>
                  <a:spcPct val="75000"/>
                </a:lnSpc>
              </a:pPr>
              <a:endParaRPr lang="en-US" sz="2000" dirty="0">
                <a:solidFill>
                  <a:schemeClr val="tx1"/>
                </a:solidFill>
                <a:latin typeface="PFDinTextCompPro-Bold" charset="0"/>
                <a:ea typeface="ＭＳ Ｐゴシック" charset="0"/>
                <a:cs typeface="ＭＳ Ｐゴシック" charset="0"/>
                <a:sym typeface="PFDinTextCompPro-Bold" charset="0"/>
              </a:endParaRPr>
            </a:p>
            <a:p>
              <a:pPr algn="l">
                <a:lnSpc>
                  <a:spcPct val="75000"/>
                </a:lnSpc>
              </a:pPr>
              <a:r>
                <a:rPr lang="en-US" sz="2000" dirty="0" smtClean="0">
                  <a:solidFill>
                    <a:schemeClr val="tx1"/>
                  </a:solidFill>
                  <a:latin typeface="PFDinTextCompPro-Bold" charset="0"/>
                  <a:ea typeface="ＭＳ Ｐゴシック" charset="0"/>
                  <a:cs typeface="ＭＳ Ｐゴシック" charset="0"/>
                  <a:sym typeface="PFDinTextCompPro-Bold" charset="0"/>
                </a:rPr>
                <a:t>Unsupervised: unlabeled data</a:t>
              </a:r>
              <a:endParaRPr lang="en-US" sz="2000" dirty="0">
                <a:solidFill>
                  <a:schemeClr val="tx1"/>
                </a:solidFill>
                <a:latin typeface="PFDinTextCompPro-Bold" charset="0"/>
                <a:ea typeface="ＭＳ Ｐゴシック" charset="0"/>
                <a:cs typeface="ＭＳ Ｐゴシック" charset="0"/>
                <a:sym typeface="PFDinTextCompPro-Bold" charset="0"/>
              </a:endParaRPr>
            </a:p>
          </p:txBody>
        </p:sp>
      </p:grpSp>
    </p:spTree>
    <p:extLst>
      <p:ext uri="{BB962C8B-B14F-4D97-AF65-F5344CB8AC3E}">
        <p14:creationId xmlns:p14="http://schemas.microsoft.com/office/powerpoint/2010/main" val="2335151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cxnSp>
        <p:nvCxnSpPr>
          <p:cNvPr id="3" name="Straight Connector 2"/>
          <p:cNvCxnSpPr/>
          <p:nvPr/>
        </p:nvCxnSpPr>
        <p:spPr bwMode="auto">
          <a:xfrm>
            <a:off x="39195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566737" y="1991261"/>
            <a:ext cx="7204044"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making predictions</a:t>
            </a:r>
          </a:p>
          <a:p>
            <a:pPr algn="l"/>
            <a:r>
              <a:rPr lang="en-US" sz="4000" dirty="0" smtClean="0">
                <a:latin typeface="PFDinTextCompPro-MediumItalic"/>
                <a:cs typeface="PFDinTextCompPro-MediumItalic"/>
              </a:rPr>
              <a:t>unsupervised</a:t>
            </a:r>
            <a:r>
              <a:rPr lang="en-US" sz="4000" dirty="0" smtClean="0">
                <a:latin typeface="PFDinTextCompPro-Italic"/>
                <a:cs typeface="PFDinTextCompPro-Italic"/>
              </a:rPr>
              <a:t>	 </a:t>
            </a:r>
            <a:r>
              <a:rPr lang="en-US" sz="4000" dirty="0" smtClean="0">
                <a:latin typeface="PFDinTextCompPro-Italic"/>
                <a:cs typeface="PFDinTextCompPro-Italic"/>
              </a:rPr>
              <a:t>          </a:t>
            </a:r>
            <a:r>
              <a:rPr lang="en-US" sz="4000" dirty="0" smtClean="0">
                <a:latin typeface="PFDinTextCompPro-Italic"/>
                <a:cs typeface="PFDinTextCompPro-Italic"/>
              </a:rPr>
              <a:t>extracting structure</a:t>
            </a:r>
            <a:endParaRPr lang="en-US" sz="4000" i="1" dirty="0"/>
          </a:p>
        </p:txBody>
      </p:sp>
      <p:sp>
        <p:nvSpPr>
          <p:cNvPr id="2" name="TextBox 1"/>
          <p:cNvSpPr txBox="1"/>
          <p:nvPr/>
        </p:nvSpPr>
        <p:spPr>
          <a:xfrm>
            <a:off x="6053137" y="4152900"/>
            <a:ext cx="1934390" cy="553998"/>
          </a:xfrm>
          <a:prstGeom prst="rect">
            <a:avLst/>
          </a:prstGeom>
          <a:noFill/>
        </p:spPr>
        <p:txBody>
          <a:bodyPr wrap="none" rtlCol="0">
            <a:spAutoFit/>
          </a:bodyPr>
          <a:lstStyle/>
          <a:p>
            <a:r>
              <a:rPr lang="en-US" sz="3000" i="1" dirty="0" smtClean="0">
                <a:latin typeface="PFDinTextCompPro-Italic"/>
                <a:cs typeface="PFDinTextCompPro-Italic"/>
              </a:rPr>
              <a:t>representation</a:t>
            </a:r>
            <a:endParaRPr lang="en-US" sz="3000" i="1" dirty="0"/>
          </a:p>
        </p:txBody>
      </p:sp>
      <p:sp>
        <p:nvSpPr>
          <p:cNvPr id="10" name="TextBox 9"/>
          <p:cNvSpPr txBox="1"/>
          <p:nvPr/>
        </p:nvSpPr>
        <p:spPr>
          <a:xfrm>
            <a:off x="6741478" y="952500"/>
            <a:ext cx="1902459" cy="553998"/>
          </a:xfrm>
          <a:prstGeom prst="rect">
            <a:avLst/>
          </a:prstGeom>
          <a:noFill/>
        </p:spPr>
        <p:txBody>
          <a:bodyPr wrap="none" rtlCol="0">
            <a:spAutoFit/>
          </a:bodyPr>
          <a:lstStyle/>
          <a:p>
            <a:r>
              <a:rPr lang="en-US" sz="3000" i="1" dirty="0" smtClean="0">
                <a:latin typeface="PFDinTextCompPro-Italic"/>
                <a:cs typeface="PFDinTextCompPro-Italic"/>
              </a:rPr>
              <a:t>generalization</a:t>
            </a:r>
            <a:endParaRPr lang="en-US" sz="3000" i="1" dirty="0"/>
          </a:p>
        </p:txBody>
      </p:sp>
      <p:sp>
        <p:nvSpPr>
          <p:cNvPr id="13" name="Freeform 12"/>
          <p:cNvSpPr/>
          <p:nvPr/>
        </p:nvSpPr>
        <p:spPr>
          <a:xfrm>
            <a:off x="5599366" y="1365387"/>
            <a:ext cx="1088923" cy="705450"/>
          </a:xfrm>
          <a:custGeom>
            <a:avLst/>
            <a:gdLst>
              <a:gd name="connsiteX0" fmla="*/ 1088923 w 1088923"/>
              <a:gd name="connsiteY0" fmla="*/ 0 h 705450"/>
              <a:gd name="connsiteX1" fmla="*/ 9484 w 1088923"/>
              <a:gd name="connsiteY1" fmla="*/ 698571 h 705450"/>
              <a:gd name="connsiteX2" fmla="*/ 538620 w 1088923"/>
              <a:gd name="connsiteY2" fmla="*/ 349286 h 705450"/>
              <a:gd name="connsiteX3" fmla="*/ 115311 w 1088923"/>
              <a:gd name="connsiteY3" fmla="*/ 222273 h 705450"/>
            </a:gdLst>
            <a:ahLst/>
            <a:cxnLst>
              <a:cxn ang="0">
                <a:pos x="connsiteX0" y="connsiteY0"/>
              </a:cxn>
              <a:cxn ang="0">
                <a:pos x="connsiteX1" y="connsiteY1"/>
              </a:cxn>
              <a:cxn ang="0">
                <a:pos x="connsiteX2" y="connsiteY2"/>
              </a:cxn>
              <a:cxn ang="0">
                <a:pos x="connsiteX3" y="connsiteY3"/>
              </a:cxn>
            </a:cxnLst>
            <a:rect l="l" t="t" r="r" b="b"/>
            <a:pathLst>
              <a:path w="1088923" h="705450">
                <a:moveTo>
                  <a:pt x="1088923" y="0"/>
                </a:moveTo>
                <a:lnTo>
                  <a:pt x="9484" y="698571"/>
                </a:lnTo>
                <a:cubicBezTo>
                  <a:pt x="-82233" y="756785"/>
                  <a:pt x="520982" y="428669"/>
                  <a:pt x="538620" y="349286"/>
                </a:cubicBezTo>
                <a:cubicBezTo>
                  <a:pt x="556258" y="269903"/>
                  <a:pt x="201737" y="571558"/>
                  <a:pt x="115311" y="222273"/>
                </a:cubicBezTo>
              </a:path>
            </a:pathLst>
          </a:custGeom>
        </p:spPr>
        <p:txBody>
          <a:bodyPr rtlCol="0" anchor="ctr"/>
          <a:lstStyle/>
          <a:p>
            <a:pPr algn="ctr"/>
            <a:endParaRPr lang="en-US"/>
          </a:p>
        </p:txBody>
      </p:sp>
      <p:cxnSp>
        <p:nvCxnSpPr>
          <p:cNvPr id="16" name="Straight Arrow Connector 15"/>
          <p:cNvCxnSpPr/>
          <p:nvPr/>
        </p:nvCxnSpPr>
        <p:spPr bwMode="auto">
          <a:xfrm flipH="1">
            <a:off x="6053137" y="1485900"/>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flipH="1" flipV="1">
            <a:off x="5824538" y="3390899"/>
            <a:ext cx="838199" cy="762001"/>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Learning Problems</a:t>
            </a:r>
            <a:endParaRPr lang="en-US" dirty="0"/>
          </a:p>
        </p:txBody>
      </p:sp>
      <p:grpSp>
        <p:nvGrpSpPr>
          <p:cNvPr id="12" name="Group 26"/>
          <p:cNvGrpSpPr>
            <a:grpSpLocks/>
          </p:cNvGrpSpPr>
          <p:nvPr/>
        </p:nvGrpSpPr>
        <p:grpSpPr bwMode="auto">
          <a:xfrm>
            <a:off x="109537" y="3924300"/>
            <a:ext cx="3124200" cy="1066800"/>
            <a:chOff x="0" y="0"/>
            <a:chExt cx="1280" cy="1280"/>
          </a:xfrm>
        </p:grpSpPr>
        <p:pic>
          <p:nvPicPr>
            <p:cNvPr id="1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5" name="Rectangle 24"/>
            <p:cNvSpPr>
              <a:spLocks/>
            </p:cNvSpPr>
            <p:nvPr/>
          </p:nvSpPr>
          <p:spPr bwMode="auto">
            <a:xfrm>
              <a:off x="133" y="200"/>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2000" dirty="0" smtClean="0">
                  <a:solidFill>
                    <a:schemeClr val="tx1"/>
                  </a:solidFill>
                  <a:latin typeface="PFDinTextCompPro-Bold" charset="0"/>
                  <a:ea typeface="ＭＳ Ｐゴシック" charset="0"/>
                  <a:cs typeface="ＭＳ Ｐゴシック" charset="0"/>
                  <a:sym typeface="PFDinTextCompPro-Bold" charset="0"/>
                </a:rPr>
                <a:t>Supervised: labeled data</a:t>
              </a:r>
            </a:p>
            <a:p>
              <a:pPr algn="l">
                <a:lnSpc>
                  <a:spcPct val="75000"/>
                </a:lnSpc>
              </a:pPr>
              <a:endParaRPr lang="en-US" sz="2000" dirty="0">
                <a:solidFill>
                  <a:schemeClr val="tx1"/>
                </a:solidFill>
                <a:latin typeface="PFDinTextCompPro-Bold" charset="0"/>
                <a:ea typeface="ＭＳ Ｐゴシック" charset="0"/>
                <a:cs typeface="ＭＳ Ｐゴシック" charset="0"/>
                <a:sym typeface="PFDinTextCompPro-Bold" charset="0"/>
              </a:endParaRPr>
            </a:p>
            <a:p>
              <a:pPr algn="l">
                <a:lnSpc>
                  <a:spcPct val="75000"/>
                </a:lnSpc>
              </a:pPr>
              <a:r>
                <a:rPr lang="en-US" sz="2000" dirty="0" smtClean="0">
                  <a:solidFill>
                    <a:schemeClr val="tx1"/>
                  </a:solidFill>
                  <a:latin typeface="PFDinTextCompPro-Bold" charset="0"/>
                  <a:ea typeface="ＭＳ Ｐゴシック" charset="0"/>
                  <a:cs typeface="ＭＳ Ｐゴシック" charset="0"/>
                  <a:sym typeface="PFDinTextCompPro-Bold" charset="0"/>
                </a:rPr>
                <a:t>Unsupervised: unlabeled data</a:t>
              </a:r>
              <a:endParaRPr lang="en-US" sz="2000" dirty="0">
                <a:solidFill>
                  <a:schemeClr val="tx1"/>
                </a:solidFill>
                <a:latin typeface="PFDinTextCompPro-Bold" charset="0"/>
                <a:ea typeface="ＭＳ Ｐゴシック" charset="0"/>
                <a:cs typeface="ＭＳ Ｐゴシック" charset="0"/>
                <a:sym typeface="PFDinTextCompPro-Bold" charset="0"/>
              </a:endParaRPr>
            </a:p>
          </p:txBody>
        </p:sp>
      </p:grpSp>
      <p:grpSp>
        <p:nvGrpSpPr>
          <p:cNvPr id="18" name="Group 26"/>
          <p:cNvGrpSpPr>
            <a:grpSpLocks/>
          </p:cNvGrpSpPr>
          <p:nvPr/>
        </p:nvGrpSpPr>
        <p:grpSpPr bwMode="auto">
          <a:xfrm>
            <a:off x="3386137" y="3924300"/>
            <a:ext cx="2209800" cy="1219200"/>
            <a:chOff x="0" y="0"/>
            <a:chExt cx="1280" cy="1280"/>
          </a:xfrm>
        </p:grpSpPr>
        <p:pic>
          <p:nvPicPr>
            <p:cNvPr id="1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0" name="Rectangle 24"/>
            <p:cNvSpPr>
              <a:spLocks/>
            </p:cNvSpPr>
            <p:nvPr/>
          </p:nvSpPr>
          <p:spPr bwMode="auto">
            <a:xfrm>
              <a:off x="133" y="200"/>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2000" dirty="0" smtClean="0">
                  <a:solidFill>
                    <a:schemeClr val="tx1"/>
                  </a:solidFill>
                  <a:latin typeface="PFDinTextCompPro-Bold" charset="0"/>
                  <a:ea typeface="ＭＳ Ｐゴシック" charset="0"/>
                  <a:cs typeface="ＭＳ Ｐゴシック" charset="0"/>
                  <a:sym typeface="PFDinTextCompPro-Bold" charset="0"/>
                </a:rPr>
                <a:t>Previous example was supervised!</a:t>
              </a:r>
              <a:endParaRPr lang="en-US" sz="2000" dirty="0">
                <a:solidFill>
                  <a:schemeClr val="tx1"/>
                </a:solidFill>
                <a:latin typeface="PFDinTextCompPro-Bold" charset="0"/>
                <a:ea typeface="ＭＳ Ｐゴシック" charset="0"/>
                <a:cs typeface="ＭＳ Ｐゴシック" charset="0"/>
                <a:sym typeface="PFDinTextCompPro-Bold" charset="0"/>
              </a:endParaRPr>
            </a:p>
          </p:txBody>
        </p:sp>
      </p:grpSp>
    </p:spTree>
    <p:extLst>
      <p:ext uri="{BB962C8B-B14F-4D97-AF65-F5344CB8AC3E}">
        <p14:creationId xmlns:p14="http://schemas.microsoft.com/office/powerpoint/2010/main" val="3774542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10899</TotalTime>
  <Pages>0</Pages>
  <Words>1249</Words>
  <Characters>0</Characters>
  <Application>Microsoft Macintosh PowerPoint</Application>
  <PresentationFormat>Custom</PresentationFormat>
  <Lines>0</Lines>
  <Paragraphs>196</Paragraphs>
  <Slides>25</Slides>
  <Notes>23</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GA_Instructor_Template_Deck</vt:lpstr>
      <vt:lpstr>Agenda</vt:lpstr>
      <vt:lpstr>DATA SCIENCE machine learning / KNN</vt:lpstr>
      <vt:lpstr> I. what is machine learning? iI. Supervised Learning III. Unsupervised Learning IV. Summary V. Predicting values with regression</vt:lpstr>
      <vt:lpstr>I. What is machine learning?</vt:lpstr>
      <vt:lpstr>PowerPoint Presentation</vt:lpstr>
      <vt:lpstr>PowerPoint Presentation</vt:lpstr>
      <vt:lpstr>PowerPoint Presentation</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PowerPoint Presentation</vt:lpstr>
      <vt:lpstr>PowerPoint Presentation</vt:lpstr>
      <vt:lpstr>II. Regression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 E</cp:lastModifiedBy>
  <cp:revision>1037</cp:revision>
  <dcterms:modified xsi:type="dcterms:W3CDTF">2015-03-31T21:06:42Z</dcterms:modified>
</cp:coreProperties>
</file>